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6"/>
  </p:notesMasterIdLst>
  <p:sldIdLst>
    <p:sldId id="256" r:id="rId5"/>
    <p:sldId id="257" r:id="rId6"/>
    <p:sldId id="258" r:id="rId7"/>
    <p:sldId id="259" r:id="rId8"/>
    <p:sldId id="260" r:id="rId9"/>
    <p:sldId id="269" r:id="rId10"/>
    <p:sldId id="270" r:id="rId11"/>
    <p:sldId id="273" r:id="rId12"/>
    <p:sldId id="275" r:id="rId13"/>
    <p:sldId id="276" r:id="rId14"/>
    <p:sldId id="277" r:id="rId15"/>
    <p:sldId id="278" r:id="rId16"/>
    <p:sldId id="261" r:id="rId17"/>
    <p:sldId id="279" r:id="rId18"/>
    <p:sldId id="280" r:id="rId19"/>
    <p:sldId id="281" r:id="rId20"/>
    <p:sldId id="263" r:id="rId21"/>
    <p:sldId id="282" r:id="rId22"/>
    <p:sldId id="283" r:id="rId23"/>
    <p:sldId id="292" r:id="rId24"/>
    <p:sldId id="284" r:id="rId25"/>
    <p:sldId id="285" r:id="rId26"/>
    <p:sldId id="286" r:id="rId27"/>
    <p:sldId id="287" r:id="rId28"/>
    <p:sldId id="288" r:id="rId29"/>
    <p:sldId id="265" r:id="rId30"/>
    <p:sldId id="290" r:id="rId31"/>
    <p:sldId id="289" r:id="rId32"/>
    <p:sldId id="291" r:id="rId33"/>
    <p:sldId id="267" r:id="rId34"/>
    <p:sldId id="268" r:id="rId3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ibetXRBmf1pn9PRJgMr6LTHkRfa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B4664C-4FB8-DA8A-A4BA-9A2962CEDEB0}" v="33" dt="2024-05-16T20:47:08.7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10"/>
    <p:restoredTop sz="72751" autoAdjust="0"/>
  </p:normalViewPr>
  <p:slideViewPr>
    <p:cSldViewPr snapToGrid="0" snapToObjects="1">
      <p:cViewPr varScale="1">
        <p:scale>
          <a:sx n="91" d="100"/>
          <a:sy n="91" d="100"/>
        </p:scale>
        <p:origin x="2165" y="58"/>
      </p:cViewPr>
      <p:guideLst/>
    </p:cSldViewPr>
  </p:slideViewPr>
  <p:notesTextViewPr>
    <p:cViewPr>
      <p:scale>
        <a:sx n="1" d="1"/>
        <a:sy n="1" d="1"/>
      </p:scale>
      <p:origin x="0" y="0"/>
    </p:cViewPr>
  </p:notesTextViewPr>
  <p:sorterViewPr>
    <p:cViewPr varScale="1">
      <p:scale>
        <a:sx n="100" d="100"/>
        <a:sy n="100" d="100"/>
      </p:scale>
      <p:origin x="0" y="-13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36B4664C-4FB8-DA8A-A4BA-9A2962CEDEB0}"/>
    <pc:docChg chg="modSld">
      <pc:chgData name="Mathieu Waeber" userId="S::mathieu.waeber@un.org::04d8e935-c572-4115-98a5-81e3624f76bd" providerId="AD" clId="Web-{36B4664C-4FB8-DA8A-A4BA-9A2962CEDEB0}" dt="2024-05-16T20:47:56.595" v="36"/>
      <pc:docMkLst>
        <pc:docMk/>
      </pc:docMkLst>
      <pc:sldChg chg="modSp">
        <pc:chgData name="Mathieu Waeber" userId="S::mathieu.waeber@un.org::04d8e935-c572-4115-98a5-81e3624f76bd" providerId="AD" clId="Web-{36B4664C-4FB8-DA8A-A4BA-9A2962CEDEB0}" dt="2024-05-16T20:07:35.272" v="13" actId="20577"/>
        <pc:sldMkLst>
          <pc:docMk/>
          <pc:sldMk cId="0" sldId="260"/>
        </pc:sldMkLst>
        <pc:spChg chg="mod">
          <ac:chgData name="Mathieu Waeber" userId="S::mathieu.waeber@un.org::04d8e935-c572-4115-98a5-81e3624f76bd" providerId="AD" clId="Web-{36B4664C-4FB8-DA8A-A4BA-9A2962CEDEB0}" dt="2024-05-16T20:07:35.272" v="13" actId="20577"/>
          <ac:spMkLst>
            <pc:docMk/>
            <pc:sldMk cId="0" sldId="260"/>
            <ac:spMk id="100" creationId="{00000000-0000-0000-0000-000000000000}"/>
          </ac:spMkLst>
        </pc:spChg>
      </pc:sldChg>
      <pc:sldChg chg="modSp">
        <pc:chgData name="Mathieu Waeber" userId="S::mathieu.waeber@un.org::04d8e935-c572-4115-98a5-81e3624f76bd" providerId="AD" clId="Web-{36B4664C-4FB8-DA8A-A4BA-9A2962CEDEB0}" dt="2024-05-16T20:07:09.661" v="10" actId="20577"/>
        <pc:sldMkLst>
          <pc:docMk/>
          <pc:sldMk cId="1729348267" sldId="278"/>
        </pc:sldMkLst>
        <pc:spChg chg="mod">
          <ac:chgData name="Mathieu Waeber" userId="S::mathieu.waeber@un.org::04d8e935-c572-4115-98a5-81e3624f76bd" providerId="AD" clId="Web-{36B4664C-4FB8-DA8A-A4BA-9A2962CEDEB0}" dt="2024-05-16T20:07:09.661" v="10" actId="20577"/>
          <ac:spMkLst>
            <pc:docMk/>
            <pc:sldMk cId="1729348267" sldId="278"/>
            <ac:spMk id="100" creationId="{00000000-0000-0000-0000-000000000000}"/>
          </ac:spMkLst>
        </pc:spChg>
      </pc:sldChg>
      <pc:sldChg chg="modSp">
        <pc:chgData name="Mathieu Waeber" userId="S::mathieu.waeber@un.org::04d8e935-c572-4115-98a5-81e3624f76bd" providerId="AD" clId="Web-{36B4664C-4FB8-DA8A-A4BA-9A2962CEDEB0}" dt="2024-05-16T20:21:26.533" v="25" actId="1076"/>
        <pc:sldMkLst>
          <pc:docMk/>
          <pc:sldMk cId="3437015723" sldId="279"/>
        </pc:sldMkLst>
        <pc:spChg chg="mod">
          <ac:chgData name="Mathieu Waeber" userId="S::mathieu.waeber@un.org::04d8e935-c572-4115-98a5-81e3624f76bd" providerId="AD" clId="Web-{36B4664C-4FB8-DA8A-A4BA-9A2962CEDEB0}" dt="2024-05-16T20:21:26.533" v="25" actId="1076"/>
          <ac:spMkLst>
            <pc:docMk/>
            <pc:sldMk cId="3437015723" sldId="279"/>
            <ac:spMk id="100" creationId="{00000000-0000-0000-0000-000000000000}"/>
          </ac:spMkLst>
        </pc:spChg>
      </pc:sldChg>
      <pc:sldChg chg="modSp">
        <pc:chgData name="Mathieu Waeber" userId="S::mathieu.waeber@un.org::04d8e935-c572-4115-98a5-81e3624f76bd" providerId="AD" clId="Web-{36B4664C-4FB8-DA8A-A4BA-9A2962CEDEB0}" dt="2024-05-16T20:44:58.965" v="26" actId="20577"/>
        <pc:sldMkLst>
          <pc:docMk/>
          <pc:sldMk cId="4199979004" sldId="282"/>
        </pc:sldMkLst>
        <pc:spChg chg="mod">
          <ac:chgData name="Mathieu Waeber" userId="S::mathieu.waeber@un.org::04d8e935-c572-4115-98a5-81e3624f76bd" providerId="AD" clId="Web-{36B4664C-4FB8-DA8A-A4BA-9A2962CEDEB0}" dt="2024-05-16T20:44:58.965" v="26" actId="20577"/>
          <ac:spMkLst>
            <pc:docMk/>
            <pc:sldMk cId="4199979004" sldId="282"/>
            <ac:spMk id="100" creationId="{00000000-0000-0000-0000-000000000000}"/>
          </ac:spMkLst>
        </pc:spChg>
      </pc:sldChg>
      <pc:sldChg chg="modSp">
        <pc:chgData name="Mathieu Waeber" userId="S::mathieu.waeber@un.org::04d8e935-c572-4115-98a5-81e3624f76bd" providerId="AD" clId="Web-{36B4664C-4FB8-DA8A-A4BA-9A2962CEDEB0}" dt="2024-05-16T20:47:08.719" v="30" actId="20577"/>
        <pc:sldMkLst>
          <pc:docMk/>
          <pc:sldMk cId="1415116164" sldId="286"/>
        </pc:sldMkLst>
        <pc:spChg chg="mod">
          <ac:chgData name="Mathieu Waeber" userId="S::mathieu.waeber@un.org::04d8e935-c572-4115-98a5-81e3624f76bd" providerId="AD" clId="Web-{36B4664C-4FB8-DA8A-A4BA-9A2962CEDEB0}" dt="2024-05-16T20:47:08.719" v="30" actId="20577"/>
          <ac:spMkLst>
            <pc:docMk/>
            <pc:sldMk cId="1415116164" sldId="286"/>
            <ac:spMk id="2" creationId="{022BB8AC-DA0D-EA4C-9367-F37E9EAFBDCA}"/>
          </ac:spMkLst>
        </pc:spChg>
      </pc:sldChg>
      <pc:sldChg chg="modNotes">
        <pc:chgData name="Mathieu Waeber" userId="S::mathieu.waeber@un.org::04d8e935-c572-4115-98a5-81e3624f76bd" providerId="AD" clId="Web-{36B4664C-4FB8-DA8A-A4BA-9A2962CEDEB0}" dt="2024-05-16T20:47:56.595" v="36"/>
        <pc:sldMkLst>
          <pc:docMk/>
          <pc:sldMk cId="1501506941" sldId="28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B727E6-A27A-5D44-9859-6BBE9BE00095}"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8A1D8960-F78B-B343-A5DA-AAE577CB8CEC}">
      <dgm:prSet phldrT="[Text]" custT="1"/>
      <dgm:spPr>
        <a:solidFill>
          <a:srgbClr val="4F81BD"/>
        </a:solidFill>
      </dgm:spPr>
      <dgm:t>
        <a:bodyPr/>
        <a:lstStyle/>
        <a:p>
          <a:pPr>
            <a:buNone/>
          </a:pPr>
          <a:r>
            <a:rPr lang="en-GB" sz="1800" dirty="0">
              <a:solidFill>
                <a:schemeClr val="bg1"/>
              </a:solidFill>
              <a:latin typeface="Calibri"/>
              <a:ea typeface="Calibri"/>
              <a:cs typeface="Calibri"/>
              <a:sym typeface="Calibri"/>
            </a:rPr>
            <a:t>Discuss necessity, responsibility and planning for the disposal of unserviceable ammunition</a:t>
          </a:r>
          <a:endParaRPr lang="en-GB" sz="1800" dirty="0">
            <a:solidFill>
              <a:schemeClr val="bg1"/>
            </a:solidFill>
          </a:endParaRPr>
        </a:p>
      </dgm:t>
    </dgm:pt>
    <dgm:pt modelId="{5685E5DE-F2CD-A144-B3E9-D0E31B896097}" type="parTrans" cxnId="{63DB2235-37EE-4049-BFF7-0103D3689DA5}">
      <dgm:prSet/>
      <dgm:spPr/>
      <dgm:t>
        <a:bodyPr/>
        <a:lstStyle/>
        <a:p>
          <a:endParaRPr lang="en-GB" sz="1800">
            <a:solidFill>
              <a:schemeClr val="bg1"/>
            </a:solidFill>
          </a:endParaRPr>
        </a:p>
      </dgm:t>
    </dgm:pt>
    <dgm:pt modelId="{1735EEC0-CC57-AE44-8C22-75B21F567526}" type="sibTrans" cxnId="{63DB2235-37EE-4049-BFF7-0103D3689DA5}">
      <dgm:prSet/>
      <dgm:spPr/>
      <dgm:t>
        <a:bodyPr/>
        <a:lstStyle/>
        <a:p>
          <a:endParaRPr lang="en-GB" sz="1800">
            <a:solidFill>
              <a:schemeClr val="bg1"/>
            </a:solidFill>
          </a:endParaRPr>
        </a:p>
      </dgm:t>
    </dgm:pt>
    <dgm:pt modelId="{C51F2922-B772-6147-BD5A-F12E70444566}">
      <dgm:prSet custT="1"/>
      <dgm:spPr>
        <a:solidFill>
          <a:srgbClr val="4F81BD"/>
        </a:solidFill>
      </dgm:spPr>
      <dgm:t>
        <a:bodyPr/>
        <a:lstStyle/>
        <a:p>
          <a:r>
            <a:rPr lang="en-GB" sz="1800" dirty="0">
              <a:solidFill>
                <a:schemeClr val="bg1"/>
              </a:solidFill>
              <a:latin typeface="Calibri"/>
              <a:ea typeface="Calibri"/>
              <a:cs typeface="Calibri"/>
              <a:sym typeface="Calibri"/>
            </a:rPr>
            <a:t>Discuss the provision of Ranges, Range Siting Boards and Safety Boards</a:t>
          </a:r>
        </a:p>
      </dgm:t>
    </dgm:pt>
    <dgm:pt modelId="{9BDA3850-F46C-6447-A8C4-7D14D02955FF}" type="parTrans" cxnId="{457B0DFF-B57C-3C47-8CF5-4C9BB41B7695}">
      <dgm:prSet/>
      <dgm:spPr/>
      <dgm:t>
        <a:bodyPr/>
        <a:lstStyle/>
        <a:p>
          <a:endParaRPr lang="en-GB" sz="1800">
            <a:solidFill>
              <a:schemeClr val="bg1"/>
            </a:solidFill>
          </a:endParaRPr>
        </a:p>
      </dgm:t>
    </dgm:pt>
    <dgm:pt modelId="{75AEFF74-C113-F244-A020-601FC0F03778}" type="sibTrans" cxnId="{457B0DFF-B57C-3C47-8CF5-4C9BB41B7695}">
      <dgm:prSet/>
      <dgm:spPr/>
      <dgm:t>
        <a:bodyPr/>
        <a:lstStyle/>
        <a:p>
          <a:endParaRPr lang="en-GB" sz="1800">
            <a:solidFill>
              <a:schemeClr val="bg1"/>
            </a:solidFill>
          </a:endParaRPr>
        </a:p>
      </dgm:t>
    </dgm:pt>
    <dgm:pt modelId="{2FCF066F-89CB-614B-BC35-98CAF8465D9D}">
      <dgm:prSet custT="1"/>
      <dgm:spPr>
        <a:solidFill>
          <a:srgbClr val="4F81BD"/>
        </a:solidFill>
      </dgm:spPr>
      <dgm:t>
        <a:bodyPr/>
        <a:lstStyle/>
        <a:p>
          <a:r>
            <a:rPr lang="en-GB" sz="1800" dirty="0">
              <a:solidFill>
                <a:schemeClr val="bg1"/>
              </a:solidFill>
              <a:latin typeface="Calibri"/>
              <a:ea typeface="Calibri"/>
              <a:cs typeface="Calibri"/>
              <a:sym typeface="Calibri"/>
            </a:rPr>
            <a:t>Discuss issuing a "Certificate of Disposal" for unserviceable ammunition</a:t>
          </a:r>
        </a:p>
      </dgm:t>
    </dgm:pt>
    <dgm:pt modelId="{4BAB21EE-D5CC-5E43-A995-DA4108CA0FA3}" type="parTrans" cxnId="{9F24ABBC-069B-004E-8075-5CBCB5032D7E}">
      <dgm:prSet/>
      <dgm:spPr/>
      <dgm:t>
        <a:bodyPr/>
        <a:lstStyle/>
        <a:p>
          <a:endParaRPr lang="en-GB" sz="1800">
            <a:solidFill>
              <a:schemeClr val="bg1"/>
            </a:solidFill>
          </a:endParaRPr>
        </a:p>
      </dgm:t>
    </dgm:pt>
    <dgm:pt modelId="{049A9F19-517A-864A-AECA-A0612E5AC248}" type="sibTrans" cxnId="{9F24ABBC-069B-004E-8075-5CBCB5032D7E}">
      <dgm:prSet/>
      <dgm:spPr/>
      <dgm:t>
        <a:bodyPr/>
        <a:lstStyle/>
        <a:p>
          <a:endParaRPr lang="en-GB" sz="1800">
            <a:solidFill>
              <a:schemeClr val="bg1"/>
            </a:solidFill>
          </a:endParaRPr>
        </a:p>
      </dgm:t>
    </dgm:pt>
    <dgm:pt modelId="{7F1181B6-6A36-E34A-AC69-BA078E166B62}">
      <dgm:prSet custT="1"/>
      <dgm:spPr>
        <a:solidFill>
          <a:srgbClr val="4F81BD"/>
        </a:solidFill>
      </dgm:spPr>
      <dgm:t>
        <a:bodyPr/>
        <a:lstStyle/>
        <a:p>
          <a:r>
            <a:rPr lang="en-GB" sz="1800" dirty="0">
              <a:solidFill>
                <a:schemeClr val="bg1"/>
              </a:solidFill>
              <a:latin typeface="Calibri"/>
              <a:ea typeface="Calibri"/>
              <a:cs typeface="Calibri"/>
              <a:sym typeface="Calibri"/>
            </a:rPr>
            <a:t>Examine Ammunition Destruction - Burning Tanks, Open Burning &amp; Open Detonation</a:t>
          </a:r>
        </a:p>
      </dgm:t>
    </dgm:pt>
    <dgm:pt modelId="{8D51BE13-BB38-574D-B937-DCF59F6906BA}" type="parTrans" cxnId="{E23A2DF5-3067-F845-A081-E50652F00FB5}">
      <dgm:prSet/>
      <dgm:spPr/>
      <dgm:t>
        <a:bodyPr/>
        <a:lstStyle/>
        <a:p>
          <a:endParaRPr lang="en-GB" sz="1800">
            <a:solidFill>
              <a:schemeClr val="bg1"/>
            </a:solidFill>
          </a:endParaRPr>
        </a:p>
      </dgm:t>
    </dgm:pt>
    <dgm:pt modelId="{1FAB54B3-C18E-214D-9E02-3857C8AF009C}" type="sibTrans" cxnId="{E23A2DF5-3067-F845-A081-E50652F00FB5}">
      <dgm:prSet/>
      <dgm:spPr/>
      <dgm:t>
        <a:bodyPr/>
        <a:lstStyle/>
        <a:p>
          <a:endParaRPr lang="en-GB" sz="1800">
            <a:solidFill>
              <a:schemeClr val="bg1"/>
            </a:solidFill>
          </a:endParaRPr>
        </a:p>
      </dgm:t>
    </dgm:pt>
    <dgm:pt modelId="{F03BB588-6368-9544-8726-06925ADF86B5}">
      <dgm:prSet custT="1"/>
      <dgm:spPr>
        <a:solidFill>
          <a:srgbClr val="4F81BD"/>
        </a:solidFill>
      </dgm:spPr>
      <dgm:t>
        <a:bodyPr/>
        <a:lstStyle/>
        <a:p>
          <a:r>
            <a:rPr lang="en-GB" sz="1800" dirty="0">
              <a:solidFill>
                <a:schemeClr val="bg1"/>
              </a:solidFill>
              <a:latin typeface="Calibri"/>
              <a:ea typeface="Calibri"/>
              <a:cs typeface="Calibri"/>
              <a:sym typeface="Calibri"/>
            </a:rPr>
            <a:t>Examine the safe use, construction and closure of Ranges</a:t>
          </a:r>
          <a:r>
            <a:rPr lang="en-GB" sz="1800" dirty="0">
              <a:solidFill>
                <a:schemeClr val="bg1"/>
              </a:solidFill>
            </a:rPr>
            <a:t> </a:t>
          </a:r>
        </a:p>
      </dgm:t>
    </dgm:pt>
    <dgm:pt modelId="{F5DD64A4-C209-AA4C-AE2D-A15F5B8BD9FD}" type="parTrans" cxnId="{45605961-BB72-DC41-BB97-BC768B887BA8}">
      <dgm:prSet/>
      <dgm:spPr/>
      <dgm:t>
        <a:bodyPr/>
        <a:lstStyle/>
        <a:p>
          <a:endParaRPr lang="en-GB" sz="1800">
            <a:solidFill>
              <a:schemeClr val="bg1"/>
            </a:solidFill>
          </a:endParaRPr>
        </a:p>
      </dgm:t>
    </dgm:pt>
    <dgm:pt modelId="{5BD453CE-8EAE-B342-B72D-E583F95426F1}" type="sibTrans" cxnId="{45605961-BB72-DC41-BB97-BC768B887BA8}">
      <dgm:prSet/>
      <dgm:spPr/>
      <dgm:t>
        <a:bodyPr/>
        <a:lstStyle/>
        <a:p>
          <a:endParaRPr lang="en-GB" sz="1800">
            <a:solidFill>
              <a:schemeClr val="bg1"/>
            </a:solidFill>
          </a:endParaRPr>
        </a:p>
      </dgm:t>
    </dgm:pt>
    <dgm:pt modelId="{81DF3D54-9977-C147-9B30-A51E4430BF41}" type="pres">
      <dgm:prSet presAssocID="{4FB727E6-A27A-5D44-9859-6BBE9BE00095}" presName="linear" presStyleCnt="0">
        <dgm:presLayoutVars>
          <dgm:dir/>
          <dgm:animLvl val="lvl"/>
          <dgm:resizeHandles val="exact"/>
        </dgm:presLayoutVars>
      </dgm:prSet>
      <dgm:spPr/>
    </dgm:pt>
    <dgm:pt modelId="{C87494A1-3495-9F47-A0AE-D351AE1607AF}" type="pres">
      <dgm:prSet presAssocID="{8A1D8960-F78B-B343-A5DA-AAE577CB8CEC}" presName="parentLin" presStyleCnt="0"/>
      <dgm:spPr/>
    </dgm:pt>
    <dgm:pt modelId="{2D0AED03-F2F4-C146-8842-68E5D6E5FE1F}" type="pres">
      <dgm:prSet presAssocID="{8A1D8960-F78B-B343-A5DA-AAE577CB8CEC}" presName="parentLeftMargin" presStyleLbl="node1" presStyleIdx="0" presStyleCnt="5"/>
      <dgm:spPr/>
    </dgm:pt>
    <dgm:pt modelId="{079972A0-6039-9E42-94D3-42F341790866}" type="pres">
      <dgm:prSet presAssocID="{8A1D8960-F78B-B343-A5DA-AAE577CB8CEC}" presName="parentText" presStyleLbl="node1" presStyleIdx="0" presStyleCnt="5" custScaleX="120439" custScaleY="161476">
        <dgm:presLayoutVars>
          <dgm:chMax val="0"/>
          <dgm:bulletEnabled val="1"/>
        </dgm:presLayoutVars>
      </dgm:prSet>
      <dgm:spPr/>
    </dgm:pt>
    <dgm:pt modelId="{EE3F2B27-F929-074F-997F-6B73676943ED}" type="pres">
      <dgm:prSet presAssocID="{8A1D8960-F78B-B343-A5DA-AAE577CB8CEC}" presName="negativeSpace" presStyleCnt="0"/>
      <dgm:spPr/>
    </dgm:pt>
    <dgm:pt modelId="{32EA538F-D280-BA4F-B34E-9B7F0BA2820E}" type="pres">
      <dgm:prSet presAssocID="{8A1D8960-F78B-B343-A5DA-AAE577CB8CEC}" presName="childText" presStyleLbl="conFgAcc1" presStyleIdx="0" presStyleCnt="5">
        <dgm:presLayoutVars>
          <dgm:bulletEnabled val="1"/>
        </dgm:presLayoutVars>
      </dgm:prSet>
      <dgm:spPr>
        <a:ln>
          <a:solidFill>
            <a:srgbClr val="4F81BD"/>
          </a:solidFill>
        </a:ln>
      </dgm:spPr>
    </dgm:pt>
    <dgm:pt modelId="{A5F62324-78AB-2B43-861F-C1F1E2FBBD58}" type="pres">
      <dgm:prSet presAssocID="{1735EEC0-CC57-AE44-8C22-75B21F567526}" presName="spaceBetweenRectangles" presStyleCnt="0"/>
      <dgm:spPr/>
    </dgm:pt>
    <dgm:pt modelId="{DF147E6A-D2AC-4D4B-B70B-75C5EAB25486}" type="pres">
      <dgm:prSet presAssocID="{C51F2922-B772-6147-BD5A-F12E70444566}" presName="parentLin" presStyleCnt="0"/>
      <dgm:spPr/>
    </dgm:pt>
    <dgm:pt modelId="{2E8B39D7-120F-6149-BB14-E2A1E97F3BA8}" type="pres">
      <dgm:prSet presAssocID="{C51F2922-B772-6147-BD5A-F12E70444566}" presName="parentLeftMargin" presStyleLbl="node1" presStyleIdx="0" presStyleCnt="5"/>
      <dgm:spPr/>
    </dgm:pt>
    <dgm:pt modelId="{092ADE1E-3BED-B549-9CD4-5141484E7260}" type="pres">
      <dgm:prSet presAssocID="{C51F2922-B772-6147-BD5A-F12E70444566}" presName="parentText" presStyleLbl="node1" presStyleIdx="1" presStyleCnt="5" custScaleX="120439" custScaleY="161476">
        <dgm:presLayoutVars>
          <dgm:chMax val="0"/>
          <dgm:bulletEnabled val="1"/>
        </dgm:presLayoutVars>
      </dgm:prSet>
      <dgm:spPr/>
    </dgm:pt>
    <dgm:pt modelId="{695D73F6-9FD5-D54F-AE7D-E160D6DA58CB}" type="pres">
      <dgm:prSet presAssocID="{C51F2922-B772-6147-BD5A-F12E70444566}" presName="negativeSpace" presStyleCnt="0"/>
      <dgm:spPr/>
    </dgm:pt>
    <dgm:pt modelId="{7F5867CE-E768-B34C-B83A-66788315DF34}" type="pres">
      <dgm:prSet presAssocID="{C51F2922-B772-6147-BD5A-F12E70444566}" presName="childText" presStyleLbl="conFgAcc1" presStyleIdx="1" presStyleCnt="5">
        <dgm:presLayoutVars>
          <dgm:bulletEnabled val="1"/>
        </dgm:presLayoutVars>
      </dgm:prSet>
      <dgm:spPr>
        <a:ln>
          <a:solidFill>
            <a:srgbClr val="4F81BD"/>
          </a:solidFill>
        </a:ln>
      </dgm:spPr>
    </dgm:pt>
    <dgm:pt modelId="{0A999978-BE9A-D847-980A-556468B5BF9B}" type="pres">
      <dgm:prSet presAssocID="{75AEFF74-C113-F244-A020-601FC0F03778}" presName="spaceBetweenRectangles" presStyleCnt="0"/>
      <dgm:spPr/>
    </dgm:pt>
    <dgm:pt modelId="{B8FB1E71-70BF-1D40-8501-B16BBE1F1E22}" type="pres">
      <dgm:prSet presAssocID="{2FCF066F-89CB-614B-BC35-98CAF8465D9D}" presName="parentLin" presStyleCnt="0"/>
      <dgm:spPr/>
    </dgm:pt>
    <dgm:pt modelId="{35EC1BF5-4C43-F144-931D-B0EA94C8EFA5}" type="pres">
      <dgm:prSet presAssocID="{2FCF066F-89CB-614B-BC35-98CAF8465D9D}" presName="parentLeftMargin" presStyleLbl="node1" presStyleIdx="1" presStyleCnt="5"/>
      <dgm:spPr/>
    </dgm:pt>
    <dgm:pt modelId="{9023DDA2-F761-4B4E-9CC3-CABDD95C3F47}" type="pres">
      <dgm:prSet presAssocID="{2FCF066F-89CB-614B-BC35-98CAF8465D9D}" presName="parentText" presStyleLbl="node1" presStyleIdx="2" presStyleCnt="5" custScaleX="120439" custScaleY="161476">
        <dgm:presLayoutVars>
          <dgm:chMax val="0"/>
          <dgm:bulletEnabled val="1"/>
        </dgm:presLayoutVars>
      </dgm:prSet>
      <dgm:spPr/>
    </dgm:pt>
    <dgm:pt modelId="{90CB302B-DD4D-8844-B653-0529F23ACA3E}" type="pres">
      <dgm:prSet presAssocID="{2FCF066F-89CB-614B-BC35-98CAF8465D9D}" presName="negativeSpace" presStyleCnt="0"/>
      <dgm:spPr/>
    </dgm:pt>
    <dgm:pt modelId="{E86D03B5-BDE8-924C-B1CA-56A1C6CB6AF3}" type="pres">
      <dgm:prSet presAssocID="{2FCF066F-89CB-614B-BC35-98CAF8465D9D}" presName="childText" presStyleLbl="conFgAcc1" presStyleIdx="2" presStyleCnt="5">
        <dgm:presLayoutVars>
          <dgm:bulletEnabled val="1"/>
        </dgm:presLayoutVars>
      </dgm:prSet>
      <dgm:spPr>
        <a:ln>
          <a:solidFill>
            <a:srgbClr val="4F81BD"/>
          </a:solidFill>
        </a:ln>
      </dgm:spPr>
    </dgm:pt>
    <dgm:pt modelId="{DF812667-063E-7847-83D9-788B76CB75D4}" type="pres">
      <dgm:prSet presAssocID="{049A9F19-517A-864A-AECA-A0612E5AC248}" presName="spaceBetweenRectangles" presStyleCnt="0"/>
      <dgm:spPr/>
    </dgm:pt>
    <dgm:pt modelId="{E4803304-9DE7-0E41-84B4-CF0CABE6663C}" type="pres">
      <dgm:prSet presAssocID="{7F1181B6-6A36-E34A-AC69-BA078E166B62}" presName="parentLin" presStyleCnt="0"/>
      <dgm:spPr/>
    </dgm:pt>
    <dgm:pt modelId="{9222A3B6-61AC-0F4B-9F53-26AE0B21820E}" type="pres">
      <dgm:prSet presAssocID="{7F1181B6-6A36-E34A-AC69-BA078E166B62}" presName="parentLeftMargin" presStyleLbl="node1" presStyleIdx="2" presStyleCnt="5"/>
      <dgm:spPr/>
    </dgm:pt>
    <dgm:pt modelId="{E9D3DD0B-36AD-C944-9219-2E093F131393}" type="pres">
      <dgm:prSet presAssocID="{7F1181B6-6A36-E34A-AC69-BA078E166B62}" presName="parentText" presStyleLbl="node1" presStyleIdx="3" presStyleCnt="5" custScaleX="120439" custScaleY="161476">
        <dgm:presLayoutVars>
          <dgm:chMax val="0"/>
          <dgm:bulletEnabled val="1"/>
        </dgm:presLayoutVars>
      </dgm:prSet>
      <dgm:spPr/>
    </dgm:pt>
    <dgm:pt modelId="{B220295F-4005-DC44-91C1-B80872516463}" type="pres">
      <dgm:prSet presAssocID="{7F1181B6-6A36-E34A-AC69-BA078E166B62}" presName="negativeSpace" presStyleCnt="0"/>
      <dgm:spPr/>
    </dgm:pt>
    <dgm:pt modelId="{4CB5B6B8-B081-434B-8205-C280929244CB}" type="pres">
      <dgm:prSet presAssocID="{7F1181B6-6A36-E34A-AC69-BA078E166B62}" presName="childText" presStyleLbl="conFgAcc1" presStyleIdx="3" presStyleCnt="5">
        <dgm:presLayoutVars>
          <dgm:bulletEnabled val="1"/>
        </dgm:presLayoutVars>
      </dgm:prSet>
      <dgm:spPr>
        <a:ln>
          <a:solidFill>
            <a:srgbClr val="4F81BD"/>
          </a:solidFill>
        </a:ln>
      </dgm:spPr>
    </dgm:pt>
    <dgm:pt modelId="{2A5F884C-796F-7846-9599-83BF915A3E75}" type="pres">
      <dgm:prSet presAssocID="{1FAB54B3-C18E-214D-9E02-3857C8AF009C}" presName="spaceBetweenRectangles" presStyleCnt="0"/>
      <dgm:spPr/>
    </dgm:pt>
    <dgm:pt modelId="{F1813D71-30BA-2044-8FCB-FC30AA82420B}" type="pres">
      <dgm:prSet presAssocID="{F03BB588-6368-9544-8726-06925ADF86B5}" presName="parentLin" presStyleCnt="0"/>
      <dgm:spPr/>
    </dgm:pt>
    <dgm:pt modelId="{F696D2D2-86A1-B14F-9361-FE20685E353F}" type="pres">
      <dgm:prSet presAssocID="{F03BB588-6368-9544-8726-06925ADF86B5}" presName="parentLeftMargin" presStyleLbl="node1" presStyleIdx="3" presStyleCnt="5"/>
      <dgm:spPr/>
    </dgm:pt>
    <dgm:pt modelId="{42356A52-B554-024F-903E-FE236E8C333E}" type="pres">
      <dgm:prSet presAssocID="{F03BB588-6368-9544-8726-06925ADF86B5}" presName="parentText" presStyleLbl="node1" presStyleIdx="4" presStyleCnt="5" custScaleX="120439" custScaleY="161476">
        <dgm:presLayoutVars>
          <dgm:chMax val="0"/>
          <dgm:bulletEnabled val="1"/>
        </dgm:presLayoutVars>
      </dgm:prSet>
      <dgm:spPr/>
    </dgm:pt>
    <dgm:pt modelId="{E8DCC257-809D-6C4B-8788-CD22E0387AEA}" type="pres">
      <dgm:prSet presAssocID="{F03BB588-6368-9544-8726-06925ADF86B5}" presName="negativeSpace" presStyleCnt="0"/>
      <dgm:spPr/>
    </dgm:pt>
    <dgm:pt modelId="{2174AF09-BA8E-2B49-9BD0-B70E0BD3EDB1}" type="pres">
      <dgm:prSet presAssocID="{F03BB588-6368-9544-8726-06925ADF86B5}" presName="childText" presStyleLbl="conFgAcc1" presStyleIdx="4" presStyleCnt="5">
        <dgm:presLayoutVars>
          <dgm:bulletEnabled val="1"/>
        </dgm:presLayoutVars>
      </dgm:prSet>
      <dgm:spPr>
        <a:ln>
          <a:solidFill>
            <a:srgbClr val="4F81BD"/>
          </a:solidFill>
        </a:ln>
      </dgm:spPr>
    </dgm:pt>
  </dgm:ptLst>
  <dgm:cxnLst>
    <dgm:cxn modelId="{D4ADAC2A-5206-EA4D-AC75-D43ACA7EDC8A}" type="presOf" srcId="{8A1D8960-F78B-B343-A5DA-AAE577CB8CEC}" destId="{2D0AED03-F2F4-C146-8842-68E5D6E5FE1F}" srcOrd="0" destOrd="0" presId="urn:microsoft.com/office/officeart/2005/8/layout/list1"/>
    <dgm:cxn modelId="{63DB2235-37EE-4049-BFF7-0103D3689DA5}" srcId="{4FB727E6-A27A-5D44-9859-6BBE9BE00095}" destId="{8A1D8960-F78B-B343-A5DA-AAE577CB8CEC}" srcOrd="0" destOrd="0" parTransId="{5685E5DE-F2CD-A144-B3E9-D0E31B896097}" sibTransId="{1735EEC0-CC57-AE44-8C22-75B21F567526}"/>
    <dgm:cxn modelId="{104C4937-596C-4543-823D-FAA59D66C332}" type="presOf" srcId="{F03BB588-6368-9544-8726-06925ADF86B5}" destId="{42356A52-B554-024F-903E-FE236E8C333E}" srcOrd="1" destOrd="0" presId="urn:microsoft.com/office/officeart/2005/8/layout/list1"/>
    <dgm:cxn modelId="{45605961-BB72-DC41-BB97-BC768B887BA8}" srcId="{4FB727E6-A27A-5D44-9859-6BBE9BE00095}" destId="{F03BB588-6368-9544-8726-06925ADF86B5}" srcOrd="4" destOrd="0" parTransId="{F5DD64A4-C209-AA4C-AE2D-A15F5B8BD9FD}" sibTransId="{5BD453CE-8EAE-B342-B72D-E583F95426F1}"/>
    <dgm:cxn modelId="{877C0773-0E7C-D74B-A87D-0266A75A1ACB}" type="presOf" srcId="{F03BB588-6368-9544-8726-06925ADF86B5}" destId="{F696D2D2-86A1-B14F-9361-FE20685E353F}" srcOrd="0" destOrd="0" presId="urn:microsoft.com/office/officeart/2005/8/layout/list1"/>
    <dgm:cxn modelId="{56E2917B-C16A-6743-9185-FE46494B947E}" type="presOf" srcId="{C51F2922-B772-6147-BD5A-F12E70444566}" destId="{092ADE1E-3BED-B549-9CD4-5141484E7260}" srcOrd="1" destOrd="0" presId="urn:microsoft.com/office/officeart/2005/8/layout/list1"/>
    <dgm:cxn modelId="{B874F991-EFF5-BB48-BBF3-EEC6B470932C}" type="presOf" srcId="{7F1181B6-6A36-E34A-AC69-BA078E166B62}" destId="{9222A3B6-61AC-0F4B-9F53-26AE0B21820E}" srcOrd="0" destOrd="0" presId="urn:microsoft.com/office/officeart/2005/8/layout/list1"/>
    <dgm:cxn modelId="{F4F96895-4AF3-9B43-BFF9-AF0D896D2156}" type="presOf" srcId="{2FCF066F-89CB-614B-BC35-98CAF8465D9D}" destId="{35EC1BF5-4C43-F144-931D-B0EA94C8EFA5}" srcOrd="0" destOrd="0" presId="urn:microsoft.com/office/officeart/2005/8/layout/list1"/>
    <dgm:cxn modelId="{15A343A7-C180-0640-9631-B1472EA9DEE3}" type="presOf" srcId="{7F1181B6-6A36-E34A-AC69-BA078E166B62}" destId="{E9D3DD0B-36AD-C944-9219-2E093F131393}" srcOrd="1" destOrd="0" presId="urn:microsoft.com/office/officeart/2005/8/layout/list1"/>
    <dgm:cxn modelId="{9F24ABBC-069B-004E-8075-5CBCB5032D7E}" srcId="{4FB727E6-A27A-5D44-9859-6BBE9BE00095}" destId="{2FCF066F-89CB-614B-BC35-98CAF8465D9D}" srcOrd="2" destOrd="0" parTransId="{4BAB21EE-D5CC-5E43-A995-DA4108CA0FA3}" sibTransId="{049A9F19-517A-864A-AECA-A0612E5AC248}"/>
    <dgm:cxn modelId="{58362FBE-D0C9-EA48-AC85-4771B586A74D}" type="presOf" srcId="{C51F2922-B772-6147-BD5A-F12E70444566}" destId="{2E8B39D7-120F-6149-BB14-E2A1E97F3BA8}" srcOrd="0" destOrd="0" presId="urn:microsoft.com/office/officeart/2005/8/layout/list1"/>
    <dgm:cxn modelId="{24C350E4-6868-8E44-B0A8-FC854A74E6A9}" type="presOf" srcId="{4FB727E6-A27A-5D44-9859-6BBE9BE00095}" destId="{81DF3D54-9977-C147-9B30-A51E4430BF41}" srcOrd="0" destOrd="0" presId="urn:microsoft.com/office/officeart/2005/8/layout/list1"/>
    <dgm:cxn modelId="{B78DABEF-2A50-3240-859B-F7155F63FAD7}" type="presOf" srcId="{2FCF066F-89CB-614B-BC35-98CAF8465D9D}" destId="{9023DDA2-F761-4B4E-9CC3-CABDD95C3F47}" srcOrd="1" destOrd="0" presId="urn:microsoft.com/office/officeart/2005/8/layout/list1"/>
    <dgm:cxn modelId="{91B8CAF1-9BEF-8441-924C-F50FBE55F4B8}" type="presOf" srcId="{8A1D8960-F78B-B343-A5DA-AAE577CB8CEC}" destId="{079972A0-6039-9E42-94D3-42F341790866}" srcOrd="1" destOrd="0" presId="urn:microsoft.com/office/officeart/2005/8/layout/list1"/>
    <dgm:cxn modelId="{E23A2DF5-3067-F845-A081-E50652F00FB5}" srcId="{4FB727E6-A27A-5D44-9859-6BBE9BE00095}" destId="{7F1181B6-6A36-E34A-AC69-BA078E166B62}" srcOrd="3" destOrd="0" parTransId="{8D51BE13-BB38-574D-B937-DCF59F6906BA}" sibTransId="{1FAB54B3-C18E-214D-9E02-3857C8AF009C}"/>
    <dgm:cxn modelId="{457B0DFF-B57C-3C47-8CF5-4C9BB41B7695}" srcId="{4FB727E6-A27A-5D44-9859-6BBE9BE00095}" destId="{C51F2922-B772-6147-BD5A-F12E70444566}" srcOrd="1" destOrd="0" parTransId="{9BDA3850-F46C-6447-A8C4-7D14D02955FF}" sibTransId="{75AEFF74-C113-F244-A020-601FC0F03778}"/>
    <dgm:cxn modelId="{5BFD6FBC-DC73-BA42-8573-9719AC504DB7}" type="presParOf" srcId="{81DF3D54-9977-C147-9B30-A51E4430BF41}" destId="{C87494A1-3495-9F47-A0AE-D351AE1607AF}" srcOrd="0" destOrd="0" presId="urn:microsoft.com/office/officeart/2005/8/layout/list1"/>
    <dgm:cxn modelId="{570EE047-225C-A447-8F5E-FC3D458D9A6C}" type="presParOf" srcId="{C87494A1-3495-9F47-A0AE-D351AE1607AF}" destId="{2D0AED03-F2F4-C146-8842-68E5D6E5FE1F}" srcOrd="0" destOrd="0" presId="urn:microsoft.com/office/officeart/2005/8/layout/list1"/>
    <dgm:cxn modelId="{9FB36FAF-4FB8-8E4C-A10D-F4AE111CE71E}" type="presParOf" srcId="{C87494A1-3495-9F47-A0AE-D351AE1607AF}" destId="{079972A0-6039-9E42-94D3-42F341790866}" srcOrd="1" destOrd="0" presId="urn:microsoft.com/office/officeart/2005/8/layout/list1"/>
    <dgm:cxn modelId="{2F41D692-5A57-8A4A-85D0-A597D21597C4}" type="presParOf" srcId="{81DF3D54-9977-C147-9B30-A51E4430BF41}" destId="{EE3F2B27-F929-074F-997F-6B73676943ED}" srcOrd="1" destOrd="0" presId="urn:microsoft.com/office/officeart/2005/8/layout/list1"/>
    <dgm:cxn modelId="{82846AA4-1607-AA43-9EEB-47AC90147101}" type="presParOf" srcId="{81DF3D54-9977-C147-9B30-A51E4430BF41}" destId="{32EA538F-D280-BA4F-B34E-9B7F0BA2820E}" srcOrd="2" destOrd="0" presId="urn:microsoft.com/office/officeart/2005/8/layout/list1"/>
    <dgm:cxn modelId="{2B654588-D3F5-3348-BF04-AF8B94D9B4EA}" type="presParOf" srcId="{81DF3D54-9977-C147-9B30-A51E4430BF41}" destId="{A5F62324-78AB-2B43-861F-C1F1E2FBBD58}" srcOrd="3" destOrd="0" presId="urn:microsoft.com/office/officeart/2005/8/layout/list1"/>
    <dgm:cxn modelId="{D5384FA9-78A9-C04B-94A6-D5F83C9F9111}" type="presParOf" srcId="{81DF3D54-9977-C147-9B30-A51E4430BF41}" destId="{DF147E6A-D2AC-4D4B-B70B-75C5EAB25486}" srcOrd="4" destOrd="0" presId="urn:microsoft.com/office/officeart/2005/8/layout/list1"/>
    <dgm:cxn modelId="{0BF7AEEC-C6A5-2141-80A4-CAEE901A4934}" type="presParOf" srcId="{DF147E6A-D2AC-4D4B-B70B-75C5EAB25486}" destId="{2E8B39D7-120F-6149-BB14-E2A1E97F3BA8}" srcOrd="0" destOrd="0" presId="urn:microsoft.com/office/officeart/2005/8/layout/list1"/>
    <dgm:cxn modelId="{0F454B2F-C502-D646-A0A4-75614F95CFB8}" type="presParOf" srcId="{DF147E6A-D2AC-4D4B-B70B-75C5EAB25486}" destId="{092ADE1E-3BED-B549-9CD4-5141484E7260}" srcOrd="1" destOrd="0" presId="urn:microsoft.com/office/officeart/2005/8/layout/list1"/>
    <dgm:cxn modelId="{70D46BD1-6FB9-3742-9839-97A7D0BF77E9}" type="presParOf" srcId="{81DF3D54-9977-C147-9B30-A51E4430BF41}" destId="{695D73F6-9FD5-D54F-AE7D-E160D6DA58CB}" srcOrd="5" destOrd="0" presId="urn:microsoft.com/office/officeart/2005/8/layout/list1"/>
    <dgm:cxn modelId="{7E4F0908-16F2-9741-9A0F-EC74555DB0C8}" type="presParOf" srcId="{81DF3D54-9977-C147-9B30-A51E4430BF41}" destId="{7F5867CE-E768-B34C-B83A-66788315DF34}" srcOrd="6" destOrd="0" presId="urn:microsoft.com/office/officeart/2005/8/layout/list1"/>
    <dgm:cxn modelId="{C1C75881-05E6-454C-B05E-A2B4EA3CD3B8}" type="presParOf" srcId="{81DF3D54-9977-C147-9B30-A51E4430BF41}" destId="{0A999978-BE9A-D847-980A-556468B5BF9B}" srcOrd="7" destOrd="0" presId="urn:microsoft.com/office/officeart/2005/8/layout/list1"/>
    <dgm:cxn modelId="{DD9E2F8E-4F4D-574D-8D76-4DFB138FDA5E}" type="presParOf" srcId="{81DF3D54-9977-C147-9B30-A51E4430BF41}" destId="{B8FB1E71-70BF-1D40-8501-B16BBE1F1E22}" srcOrd="8" destOrd="0" presId="urn:microsoft.com/office/officeart/2005/8/layout/list1"/>
    <dgm:cxn modelId="{142E92C9-640D-AF4D-95F9-5E4A9B0413FA}" type="presParOf" srcId="{B8FB1E71-70BF-1D40-8501-B16BBE1F1E22}" destId="{35EC1BF5-4C43-F144-931D-B0EA94C8EFA5}" srcOrd="0" destOrd="0" presId="urn:microsoft.com/office/officeart/2005/8/layout/list1"/>
    <dgm:cxn modelId="{6CE1ADFF-726B-E24E-ACFA-60D3B866A07E}" type="presParOf" srcId="{B8FB1E71-70BF-1D40-8501-B16BBE1F1E22}" destId="{9023DDA2-F761-4B4E-9CC3-CABDD95C3F47}" srcOrd="1" destOrd="0" presId="urn:microsoft.com/office/officeart/2005/8/layout/list1"/>
    <dgm:cxn modelId="{0EC80404-2456-9D42-8D41-26955007C32C}" type="presParOf" srcId="{81DF3D54-9977-C147-9B30-A51E4430BF41}" destId="{90CB302B-DD4D-8844-B653-0529F23ACA3E}" srcOrd="9" destOrd="0" presId="urn:microsoft.com/office/officeart/2005/8/layout/list1"/>
    <dgm:cxn modelId="{47BD123A-10E1-014F-B9CB-21CFF8B245A0}" type="presParOf" srcId="{81DF3D54-9977-C147-9B30-A51E4430BF41}" destId="{E86D03B5-BDE8-924C-B1CA-56A1C6CB6AF3}" srcOrd="10" destOrd="0" presId="urn:microsoft.com/office/officeart/2005/8/layout/list1"/>
    <dgm:cxn modelId="{29612555-998B-D346-9052-FBD568A5BB50}" type="presParOf" srcId="{81DF3D54-9977-C147-9B30-A51E4430BF41}" destId="{DF812667-063E-7847-83D9-788B76CB75D4}" srcOrd="11" destOrd="0" presId="urn:microsoft.com/office/officeart/2005/8/layout/list1"/>
    <dgm:cxn modelId="{1ACD6AD9-CCF6-8949-BCC3-81255821681E}" type="presParOf" srcId="{81DF3D54-9977-C147-9B30-A51E4430BF41}" destId="{E4803304-9DE7-0E41-84B4-CF0CABE6663C}" srcOrd="12" destOrd="0" presId="urn:microsoft.com/office/officeart/2005/8/layout/list1"/>
    <dgm:cxn modelId="{94525CE6-A669-7A40-A02D-D64F818CB50A}" type="presParOf" srcId="{E4803304-9DE7-0E41-84B4-CF0CABE6663C}" destId="{9222A3B6-61AC-0F4B-9F53-26AE0B21820E}" srcOrd="0" destOrd="0" presId="urn:microsoft.com/office/officeart/2005/8/layout/list1"/>
    <dgm:cxn modelId="{DB7C5623-675C-4942-A6A7-75BB7FF540F6}" type="presParOf" srcId="{E4803304-9DE7-0E41-84B4-CF0CABE6663C}" destId="{E9D3DD0B-36AD-C944-9219-2E093F131393}" srcOrd="1" destOrd="0" presId="urn:microsoft.com/office/officeart/2005/8/layout/list1"/>
    <dgm:cxn modelId="{2411567D-114A-7043-BEC8-8D85BACF055D}" type="presParOf" srcId="{81DF3D54-9977-C147-9B30-A51E4430BF41}" destId="{B220295F-4005-DC44-91C1-B80872516463}" srcOrd="13" destOrd="0" presId="urn:microsoft.com/office/officeart/2005/8/layout/list1"/>
    <dgm:cxn modelId="{4C5027D2-3A23-2845-9AF3-73B02270FCF5}" type="presParOf" srcId="{81DF3D54-9977-C147-9B30-A51E4430BF41}" destId="{4CB5B6B8-B081-434B-8205-C280929244CB}" srcOrd="14" destOrd="0" presId="urn:microsoft.com/office/officeart/2005/8/layout/list1"/>
    <dgm:cxn modelId="{7DA5C1AC-E094-2049-806A-25D43DFEB4EC}" type="presParOf" srcId="{81DF3D54-9977-C147-9B30-A51E4430BF41}" destId="{2A5F884C-796F-7846-9599-83BF915A3E75}" srcOrd="15" destOrd="0" presId="urn:microsoft.com/office/officeart/2005/8/layout/list1"/>
    <dgm:cxn modelId="{472A6ACD-E49C-2644-A871-D19EDB9314E9}" type="presParOf" srcId="{81DF3D54-9977-C147-9B30-A51E4430BF41}" destId="{F1813D71-30BA-2044-8FCB-FC30AA82420B}" srcOrd="16" destOrd="0" presId="urn:microsoft.com/office/officeart/2005/8/layout/list1"/>
    <dgm:cxn modelId="{A138CC21-EFA0-8E4F-AC11-0E3DEDD40248}" type="presParOf" srcId="{F1813D71-30BA-2044-8FCB-FC30AA82420B}" destId="{F696D2D2-86A1-B14F-9361-FE20685E353F}" srcOrd="0" destOrd="0" presId="urn:microsoft.com/office/officeart/2005/8/layout/list1"/>
    <dgm:cxn modelId="{4C488ED5-E72A-F940-B577-1B836FA681F0}" type="presParOf" srcId="{F1813D71-30BA-2044-8FCB-FC30AA82420B}" destId="{42356A52-B554-024F-903E-FE236E8C333E}" srcOrd="1" destOrd="0" presId="urn:microsoft.com/office/officeart/2005/8/layout/list1"/>
    <dgm:cxn modelId="{6AA9ADDD-ACC4-A844-8BE2-6BEE6C68C11E}" type="presParOf" srcId="{81DF3D54-9977-C147-9B30-A51E4430BF41}" destId="{E8DCC257-809D-6C4B-8788-CD22E0387AEA}" srcOrd="17" destOrd="0" presId="urn:microsoft.com/office/officeart/2005/8/layout/list1"/>
    <dgm:cxn modelId="{B460DD58-F7D3-7F48-B6A3-9854AB7EC31B}" type="presParOf" srcId="{81DF3D54-9977-C147-9B30-A51E4430BF41}" destId="{2174AF09-BA8E-2B49-9BD0-B70E0BD3EDB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B727E6-A27A-5D44-9859-6BBE9BE00095}"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8A1D8960-F78B-B343-A5DA-AAE577CB8CEC}">
      <dgm:prSet phldrT="[Text]" custT="1"/>
      <dgm:spPr>
        <a:solidFill>
          <a:srgbClr val="4F81BD"/>
        </a:solidFill>
      </dgm:spPr>
      <dgm:t>
        <a:bodyPr/>
        <a:lstStyle/>
        <a:p>
          <a:pPr>
            <a:buNone/>
          </a:pPr>
          <a:r>
            <a:rPr lang="en-GB" sz="1800" dirty="0">
              <a:solidFill>
                <a:schemeClr val="bg1"/>
              </a:solidFill>
              <a:latin typeface="Calibri"/>
              <a:ea typeface="Calibri"/>
              <a:cs typeface="Calibri"/>
              <a:sym typeface="Calibri"/>
            </a:rPr>
            <a:t>Discuss necessity, responsibility and planning for the disposal of unserviceable ammunition</a:t>
          </a:r>
          <a:endParaRPr lang="en-GB" sz="1800" dirty="0">
            <a:solidFill>
              <a:schemeClr val="bg1"/>
            </a:solidFill>
          </a:endParaRPr>
        </a:p>
      </dgm:t>
    </dgm:pt>
    <dgm:pt modelId="{5685E5DE-F2CD-A144-B3E9-D0E31B896097}" type="parTrans" cxnId="{63DB2235-37EE-4049-BFF7-0103D3689DA5}">
      <dgm:prSet/>
      <dgm:spPr/>
      <dgm:t>
        <a:bodyPr/>
        <a:lstStyle/>
        <a:p>
          <a:endParaRPr lang="en-GB" sz="1800">
            <a:solidFill>
              <a:schemeClr val="bg1"/>
            </a:solidFill>
          </a:endParaRPr>
        </a:p>
      </dgm:t>
    </dgm:pt>
    <dgm:pt modelId="{1735EEC0-CC57-AE44-8C22-75B21F567526}" type="sibTrans" cxnId="{63DB2235-37EE-4049-BFF7-0103D3689DA5}">
      <dgm:prSet/>
      <dgm:spPr/>
      <dgm:t>
        <a:bodyPr/>
        <a:lstStyle/>
        <a:p>
          <a:endParaRPr lang="en-GB" sz="1800">
            <a:solidFill>
              <a:schemeClr val="bg1"/>
            </a:solidFill>
          </a:endParaRPr>
        </a:p>
      </dgm:t>
    </dgm:pt>
    <dgm:pt modelId="{C51F2922-B772-6147-BD5A-F12E70444566}">
      <dgm:prSet custT="1"/>
      <dgm:spPr>
        <a:solidFill>
          <a:srgbClr val="4F81BD"/>
        </a:solidFill>
      </dgm:spPr>
      <dgm:t>
        <a:bodyPr/>
        <a:lstStyle/>
        <a:p>
          <a:r>
            <a:rPr lang="en-GB" sz="1800" dirty="0">
              <a:solidFill>
                <a:schemeClr val="bg1"/>
              </a:solidFill>
              <a:latin typeface="Calibri"/>
              <a:ea typeface="Calibri"/>
              <a:cs typeface="Calibri"/>
              <a:sym typeface="Calibri"/>
            </a:rPr>
            <a:t>Discuss the provision of Ranges, Range Siting Boards and Safety Boards</a:t>
          </a:r>
        </a:p>
      </dgm:t>
    </dgm:pt>
    <dgm:pt modelId="{9BDA3850-F46C-6447-A8C4-7D14D02955FF}" type="parTrans" cxnId="{457B0DFF-B57C-3C47-8CF5-4C9BB41B7695}">
      <dgm:prSet/>
      <dgm:spPr/>
      <dgm:t>
        <a:bodyPr/>
        <a:lstStyle/>
        <a:p>
          <a:endParaRPr lang="en-GB" sz="1800">
            <a:solidFill>
              <a:schemeClr val="bg1"/>
            </a:solidFill>
          </a:endParaRPr>
        </a:p>
      </dgm:t>
    </dgm:pt>
    <dgm:pt modelId="{75AEFF74-C113-F244-A020-601FC0F03778}" type="sibTrans" cxnId="{457B0DFF-B57C-3C47-8CF5-4C9BB41B7695}">
      <dgm:prSet/>
      <dgm:spPr/>
      <dgm:t>
        <a:bodyPr/>
        <a:lstStyle/>
        <a:p>
          <a:endParaRPr lang="en-GB" sz="1800">
            <a:solidFill>
              <a:schemeClr val="bg1"/>
            </a:solidFill>
          </a:endParaRPr>
        </a:p>
      </dgm:t>
    </dgm:pt>
    <dgm:pt modelId="{2FCF066F-89CB-614B-BC35-98CAF8465D9D}">
      <dgm:prSet custT="1"/>
      <dgm:spPr>
        <a:solidFill>
          <a:srgbClr val="4F81BD"/>
        </a:solidFill>
      </dgm:spPr>
      <dgm:t>
        <a:bodyPr/>
        <a:lstStyle/>
        <a:p>
          <a:r>
            <a:rPr lang="en-GB" sz="1800" dirty="0">
              <a:solidFill>
                <a:schemeClr val="bg1"/>
              </a:solidFill>
              <a:latin typeface="Calibri"/>
              <a:ea typeface="Calibri"/>
              <a:cs typeface="Calibri"/>
              <a:sym typeface="Calibri"/>
            </a:rPr>
            <a:t>Discuss issuing a "Certificate of Disposal" for unserviceable ammunition</a:t>
          </a:r>
        </a:p>
      </dgm:t>
    </dgm:pt>
    <dgm:pt modelId="{4BAB21EE-D5CC-5E43-A995-DA4108CA0FA3}" type="parTrans" cxnId="{9F24ABBC-069B-004E-8075-5CBCB5032D7E}">
      <dgm:prSet/>
      <dgm:spPr/>
      <dgm:t>
        <a:bodyPr/>
        <a:lstStyle/>
        <a:p>
          <a:endParaRPr lang="en-GB" sz="1800">
            <a:solidFill>
              <a:schemeClr val="bg1"/>
            </a:solidFill>
          </a:endParaRPr>
        </a:p>
      </dgm:t>
    </dgm:pt>
    <dgm:pt modelId="{049A9F19-517A-864A-AECA-A0612E5AC248}" type="sibTrans" cxnId="{9F24ABBC-069B-004E-8075-5CBCB5032D7E}">
      <dgm:prSet/>
      <dgm:spPr/>
      <dgm:t>
        <a:bodyPr/>
        <a:lstStyle/>
        <a:p>
          <a:endParaRPr lang="en-GB" sz="1800">
            <a:solidFill>
              <a:schemeClr val="bg1"/>
            </a:solidFill>
          </a:endParaRPr>
        </a:p>
      </dgm:t>
    </dgm:pt>
    <dgm:pt modelId="{7F1181B6-6A36-E34A-AC69-BA078E166B62}">
      <dgm:prSet custT="1"/>
      <dgm:spPr>
        <a:solidFill>
          <a:srgbClr val="4F81BD"/>
        </a:solidFill>
      </dgm:spPr>
      <dgm:t>
        <a:bodyPr/>
        <a:lstStyle/>
        <a:p>
          <a:r>
            <a:rPr lang="en-GB" sz="1800" dirty="0">
              <a:solidFill>
                <a:schemeClr val="bg1"/>
              </a:solidFill>
              <a:latin typeface="Calibri"/>
              <a:ea typeface="Calibri"/>
              <a:cs typeface="Calibri"/>
              <a:sym typeface="Calibri"/>
            </a:rPr>
            <a:t>Examine Ammunition Destruction - Burning Tanks, Open Burning &amp; Open Detonation</a:t>
          </a:r>
        </a:p>
      </dgm:t>
    </dgm:pt>
    <dgm:pt modelId="{8D51BE13-BB38-574D-B937-DCF59F6906BA}" type="parTrans" cxnId="{E23A2DF5-3067-F845-A081-E50652F00FB5}">
      <dgm:prSet/>
      <dgm:spPr/>
      <dgm:t>
        <a:bodyPr/>
        <a:lstStyle/>
        <a:p>
          <a:endParaRPr lang="en-GB" sz="1800">
            <a:solidFill>
              <a:schemeClr val="bg1"/>
            </a:solidFill>
          </a:endParaRPr>
        </a:p>
      </dgm:t>
    </dgm:pt>
    <dgm:pt modelId="{1FAB54B3-C18E-214D-9E02-3857C8AF009C}" type="sibTrans" cxnId="{E23A2DF5-3067-F845-A081-E50652F00FB5}">
      <dgm:prSet/>
      <dgm:spPr/>
      <dgm:t>
        <a:bodyPr/>
        <a:lstStyle/>
        <a:p>
          <a:endParaRPr lang="en-GB" sz="1800">
            <a:solidFill>
              <a:schemeClr val="bg1"/>
            </a:solidFill>
          </a:endParaRPr>
        </a:p>
      </dgm:t>
    </dgm:pt>
    <dgm:pt modelId="{F03BB588-6368-9544-8726-06925ADF86B5}">
      <dgm:prSet custT="1"/>
      <dgm:spPr>
        <a:solidFill>
          <a:srgbClr val="4F81BD"/>
        </a:solidFill>
      </dgm:spPr>
      <dgm:t>
        <a:bodyPr/>
        <a:lstStyle/>
        <a:p>
          <a:r>
            <a:rPr lang="en-GB" sz="1800" dirty="0">
              <a:solidFill>
                <a:schemeClr val="bg1"/>
              </a:solidFill>
              <a:latin typeface="Calibri"/>
              <a:ea typeface="Calibri"/>
              <a:cs typeface="Calibri"/>
              <a:sym typeface="Calibri"/>
            </a:rPr>
            <a:t>Examine the safe use, construction and closure of Ranges</a:t>
          </a:r>
          <a:r>
            <a:rPr lang="en-GB" sz="1800" dirty="0">
              <a:solidFill>
                <a:schemeClr val="bg1"/>
              </a:solidFill>
            </a:rPr>
            <a:t> </a:t>
          </a:r>
        </a:p>
      </dgm:t>
    </dgm:pt>
    <dgm:pt modelId="{F5DD64A4-C209-AA4C-AE2D-A15F5B8BD9FD}" type="parTrans" cxnId="{45605961-BB72-DC41-BB97-BC768B887BA8}">
      <dgm:prSet/>
      <dgm:spPr/>
      <dgm:t>
        <a:bodyPr/>
        <a:lstStyle/>
        <a:p>
          <a:endParaRPr lang="en-GB" sz="1800">
            <a:solidFill>
              <a:schemeClr val="bg1"/>
            </a:solidFill>
          </a:endParaRPr>
        </a:p>
      </dgm:t>
    </dgm:pt>
    <dgm:pt modelId="{5BD453CE-8EAE-B342-B72D-E583F95426F1}" type="sibTrans" cxnId="{45605961-BB72-DC41-BB97-BC768B887BA8}">
      <dgm:prSet/>
      <dgm:spPr/>
      <dgm:t>
        <a:bodyPr/>
        <a:lstStyle/>
        <a:p>
          <a:endParaRPr lang="en-GB" sz="1800">
            <a:solidFill>
              <a:schemeClr val="bg1"/>
            </a:solidFill>
          </a:endParaRPr>
        </a:p>
      </dgm:t>
    </dgm:pt>
    <dgm:pt modelId="{81DF3D54-9977-C147-9B30-A51E4430BF41}" type="pres">
      <dgm:prSet presAssocID="{4FB727E6-A27A-5D44-9859-6BBE9BE00095}" presName="linear" presStyleCnt="0">
        <dgm:presLayoutVars>
          <dgm:dir/>
          <dgm:animLvl val="lvl"/>
          <dgm:resizeHandles val="exact"/>
        </dgm:presLayoutVars>
      </dgm:prSet>
      <dgm:spPr/>
    </dgm:pt>
    <dgm:pt modelId="{C87494A1-3495-9F47-A0AE-D351AE1607AF}" type="pres">
      <dgm:prSet presAssocID="{8A1D8960-F78B-B343-A5DA-AAE577CB8CEC}" presName="parentLin" presStyleCnt="0"/>
      <dgm:spPr/>
    </dgm:pt>
    <dgm:pt modelId="{2D0AED03-F2F4-C146-8842-68E5D6E5FE1F}" type="pres">
      <dgm:prSet presAssocID="{8A1D8960-F78B-B343-A5DA-AAE577CB8CEC}" presName="parentLeftMargin" presStyleLbl="node1" presStyleIdx="0" presStyleCnt="5"/>
      <dgm:spPr/>
    </dgm:pt>
    <dgm:pt modelId="{079972A0-6039-9E42-94D3-42F341790866}" type="pres">
      <dgm:prSet presAssocID="{8A1D8960-F78B-B343-A5DA-AAE577CB8CEC}" presName="parentText" presStyleLbl="node1" presStyleIdx="0" presStyleCnt="5" custScaleX="120439" custScaleY="161476">
        <dgm:presLayoutVars>
          <dgm:chMax val="0"/>
          <dgm:bulletEnabled val="1"/>
        </dgm:presLayoutVars>
      </dgm:prSet>
      <dgm:spPr/>
    </dgm:pt>
    <dgm:pt modelId="{EE3F2B27-F929-074F-997F-6B73676943ED}" type="pres">
      <dgm:prSet presAssocID="{8A1D8960-F78B-B343-A5DA-AAE577CB8CEC}" presName="negativeSpace" presStyleCnt="0"/>
      <dgm:spPr/>
    </dgm:pt>
    <dgm:pt modelId="{32EA538F-D280-BA4F-B34E-9B7F0BA2820E}" type="pres">
      <dgm:prSet presAssocID="{8A1D8960-F78B-B343-A5DA-AAE577CB8CEC}" presName="childText" presStyleLbl="conFgAcc1" presStyleIdx="0" presStyleCnt="5">
        <dgm:presLayoutVars>
          <dgm:bulletEnabled val="1"/>
        </dgm:presLayoutVars>
      </dgm:prSet>
      <dgm:spPr>
        <a:ln>
          <a:solidFill>
            <a:schemeClr val="accent1"/>
          </a:solidFill>
        </a:ln>
      </dgm:spPr>
    </dgm:pt>
    <dgm:pt modelId="{A5F62324-78AB-2B43-861F-C1F1E2FBBD58}" type="pres">
      <dgm:prSet presAssocID="{1735EEC0-CC57-AE44-8C22-75B21F567526}" presName="spaceBetweenRectangles" presStyleCnt="0"/>
      <dgm:spPr/>
    </dgm:pt>
    <dgm:pt modelId="{DF147E6A-D2AC-4D4B-B70B-75C5EAB25486}" type="pres">
      <dgm:prSet presAssocID="{C51F2922-B772-6147-BD5A-F12E70444566}" presName="parentLin" presStyleCnt="0"/>
      <dgm:spPr/>
    </dgm:pt>
    <dgm:pt modelId="{2E8B39D7-120F-6149-BB14-E2A1E97F3BA8}" type="pres">
      <dgm:prSet presAssocID="{C51F2922-B772-6147-BD5A-F12E70444566}" presName="parentLeftMargin" presStyleLbl="node1" presStyleIdx="0" presStyleCnt="5"/>
      <dgm:spPr/>
    </dgm:pt>
    <dgm:pt modelId="{092ADE1E-3BED-B549-9CD4-5141484E7260}" type="pres">
      <dgm:prSet presAssocID="{C51F2922-B772-6147-BD5A-F12E70444566}" presName="parentText" presStyleLbl="node1" presStyleIdx="1" presStyleCnt="5" custScaleX="120439" custScaleY="161476">
        <dgm:presLayoutVars>
          <dgm:chMax val="0"/>
          <dgm:bulletEnabled val="1"/>
        </dgm:presLayoutVars>
      </dgm:prSet>
      <dgm:spPr/>
    </dgm:pt>
    <dgm:pt modelId="{695D73F6-9FD5-D54F-AE7D-E160D6DA58CB}" type="pres">
      <dgm:prSet presAssocID="{C51F2922-B772-6147-BD5A-F12E70444566}" presName="negativeSpace" presStyleCnt="0"/>
      <dgm:spPr/>
    </dgm:pt>
    <dgm:pt modelId="{7F5867CE-E768-B34C-B83A-66788315DF34}" type="pres">
      <dgm:prSet presAssocID="{C51F2922-B772-6147-BD5A-F12E70444566}" presName="childText" presStyleLbl="conFgAcc1" presStyleIdx="1" presStyleCnt="5">
        <dgm:presLayoutVars>
          <dgm:bulletEnabled val="1"/>
        </dgm:presLayoutVars>
      </dgm:prSet>
      <dgm:spPr>
        <a:ln>
          <a:solidFill>
            <a:schemeClr val="accent1"/>
          </a:solidFill>
        </a:ln>
      </dgm:spPr>
    </dgm:pt>
    <dgm:pt modelId="{0A999978-BE9A-D847-980A-556468B5BF9B}" type="pres">
      <dgm:prSet presAssocID="{75AEFF74-C113-F244-A020-601FC0F03778}" presName="spaceBetweenRectangles" presStyleCnt="0"/>
      <dgm:spPr/>
    </dgm:pt>
    <dgm:pt modelId="{B8FB1E71-70BF-1D40-8501-B16BBE1F1E22}" type="pres">
      <dgm:prSet presAssocID="{2FCF066F-89CB-614B-BC35-98CAF8465D9D}" presName="parentLin" presStyleCnt="0"/>
      <dgm:spPr/>
    </dgm:pt>
    <dgm:pt modelId="{35EC1BF5-4C43-F144-931D-B0EA94C8EFA5}" type="pres">
      <dgm:prSet presAssocID="{2FCF066F-89CB-614B-BC35-98CAF8465D9D}" presName="parentLeftMargin" presStyleLbl="node1" presStyleIdx="1" presStyleCnt="5"/>
      <dgm:spPr/>
    </dgm:pt>
    <dgm:pt modelId="{9023DDA2-F761-4B4E-9CC3-CABDD95C3F47}" type="pres">
      <dgm:prSet presAssocID="{2FCF066F-89CB-614B-BC35-98CAF8465D9D}" presName="parentText" presStyleLbl="node1" presStyleIdx="2" presStyleCnt="5" custScaleX="120439" custScaleY="161476">
        <dgm:presLayoutVars>
          <dgm:chMax val="0"/>
          <dgm:bulletEnabled val="1"/>
        </dgm:presLayoutVars>
      </dgm:prSet>
      <dgm:spPr/>
    </dgm:pt>
    <dgm:pt modelId="{90CB302B-DD4D-8844-B653-0529F23ACA3E}" type="pres">
      <dgm:prSet presAssocID="{2FCF066F-89CB-614B-BC35-98CAF8465D9D}" presName="negativeSpace" presStyleCnt="0"/>
      <dgm:spPr/>
    </dgm:pt>
    <dgm:pt modelId="{E86D03B5-BDE8-924C-B1CA-56A1C6CB6AF3}" type="pres">
      <dgm:prSet presAssocID="{2FCF066F-89CB-614B-BC35-98CAF8465D9D}" presName="childText" presStyleLbl="conFgAcc1" presStyleIdx="2" presStyleCnt="5">
        <dgm:presLayoutVars>
          <dgm:bulletEnabled val="1"/>
        </dgm:presLayoutVars>
      </dgm:prSet>
      <dgm:spPr>
        <a:ln>
          <a:solidFill>
            <a:schemeClr val="accent1"/>
          </a:solidFill>
        </a:ln>
      </dgm:spPr>
    </dgm:pt>
    <dgm:pt modelId="{DF812667-063E-7847-83D9-788B76CB75D4}" type="pres">
      <dgm:prSet presAssocID="{049A9F19-517A-864A-AECA-A0612E5AC248}" presName="spaceBetweenRectangles" presStyleCnt="0"/>
      <dgm:spPr/>
    </dgm:pt>
    <dgm:pt modelId="{E4803304-9DE7-0E41-84B4-CF0CABE6663C}" type="pres">
      <dgm:prSet presAssocID="{7F1181B6-6A36-E34A-AC69-BA078E166B62}" presName="parentLin" presStyleCnt="0"/>
      <dgm:spPr/>
    </dgm:pt>
    <dgm:pt modelId="{9222A3B6-61AC-0F4B-9F53-26AE0B21820E}" type="pres">
      <dgm:prSet presAssocID="{7F1181B6-6A36-E34A-AC69-BA078E166B62}" presName="parentLeftMargin" presStyleLbl="node1" presStyleIdx="2" presStyleCnt="5"/>
      <dgm:spPr/>
    </dgm:pt>
    <dgm:pt modelId="{E9D3DD0B-36AD-C944-9219-2E093F131393}" type="pres">
      <dgm:prSet presAssocID="{7F1181B6-6A36-E34A-AC69-BA078E166B62}" presName="parentText" presStyleLbl="node1" presStyleIdx="3" presStyleCnt="5" custScaleX="120439" custScaleY="161476">
        <dgm:presLayoutVars>
          <dgm:chMax val="0"/>
          <dgm:bulletEnabled val="1"/>
        </dgm:presLayoutVars>
      </dgm:prSet>
      <dgm:spPr/>
    </dgm:pt>
    <dgm:pt modelId="{B220295F-4005-DC44-91C1-B80872516463}" type="pres">
      <dgm:prSet presAssocID="{7F1181B6-6A36-E34A-AC69-BA078E166B62}" presName="negativeSpace" presStyleCnt="0"/>
      <dgm:spPr/>
    </dgm:pt>
    <dgm:pt modelId="{4CB5B6B8-B081-434B-8205-C280929244CB}" type="pres">
      <dgm:prSet presAssocID="{7F1181B6-6A36-E34A-AC69-BA078E166B62}" presName="childText" presStyleLbl="conFgAcc1" presStyleIdx="3" presStyleCnt="5">
        <dgm:presLayoutVars>
          <dgm:bulletEnabled val="1"/>
        </dgm:presLayoutVars>
      </dgm:prSet>
      <dgm:spPr>
        <a:ln>
          <a:solidFill>
            <a:schemeClr val="accent1"/>
          </a:solidFill>
        </a:ln>
      </dgm:spPr>
    </dgm:pt>
    <dgm:pt modelId="{2A5F884C-796F-7846-9599-83BF915A3E75}" type="pres">
      <dgm:prSet presAssocID="{1FAB54B3-C18E-214D-9E02-3857C8AF009C}" presName="spaceBetweenRectangles" presStyleCnt="0"/>
      <dgm:spPr/>
    </dgm:pt>
    <dgm:pt modelId="{F1813D71-30BA-2044-8FCB-FC30AA82420B}" type="pres">
      <dgm:prSet presAssocID="{F03BB588-6368-9544-8726-06925ADF86B5}" presName="parentLin" presStyleCnt="0"/>
      <dgm:spPr/>
    </dgm:pt>
    <dgm:pt modelId="{F696D2D2-86A1-B14F-9361-FE20685E353F}" type="pres">
      <dgm:prSet presAssocID="{F03BB588-6368-9544-8726-06925ADF86B5}" presName="parentLeftMargin" presStyleLbl="node1" presStyleIdx="3" presStyleCnt="5"/>
      <dgm:spPr/>
    </dgm:pt>
    <dgm:pt modelId="{42356A52-B554-024F-903E-FE236E8C333E}" type="pres">
      <dgm:prSet presAssocID="{F03BB588-6368-9544-8726-06925ADF86B5}" presName="parentText" presStyleLbl="node1" presStyleIdx="4" presStyleCnt="5" custScaleX="120439" custScaleY="161476">
        <dgm:presLayoutVars>
          <dgm:chMax val="0"/>
          <dgm:bulletEnabled val="1"/>
        </dgm:presLayoutVars>
      </dgm:prSet>
      <dgm:spPr/>
    </dgm:pt>
    <dgm:pt modelId="{E8DCC257-809D-6C4B-8788-CD22E0387AEA}" type="pres">
      <dgm:prSet presAssocID="{F03BB588-6368-9544-8726-06925ADF86B5}" presName="negativeSpace" presStyleCnt="0"/>
      <dgm:spPr/>
    </dgm:pt>
    <dgm:pt modelId="{2174AF09-BA8E-2B49-9BD0-B70E0BD3EDB1}" type="pres">
      <dgm:prSet presAssocID="{F03BB588-6368-9544-8726-06925ADF86B5}" presName="childText" presStyleLbl="conFgAcc1" presStyleIdx="4" presStyleCnt="5">
        <dgm:presLayoutVars>
          <dgm:bulletEnabled val="1"/>
        </dgm:presLayoutVars>
      </dgm:prSet>
      <dgm:spPr>
        <a:ln>
          <a:solidFill>
            <a:schemeClr val="accent1"/>
          </a:solidFill>
        </a:ln>
      </dgm:spPr>
    </dgm:pt>
  </dgm:ptLst>
  <dgm:cxnLst>
    <dgm:cxn modelId="{D4ADAC2A-5206-EA4D-AC75-D43ACA7EDC8A}" type="presOf" srcId="{8A1D8960-F78B-B343-A5DA-AAE577CB8CEC}" destId="{2D0AED03-F2F4-C146-8842-68E5D6E5FE1F}" srcOrd="0" destOrd="0" presId="urn:microsoft.com/office/officeart/2005/8/layout/list1"/>
    <dgm:cxn modelId="{63DB2235-37EE-4049-BFF7-0103D3689DA5}" srcId="{4FB727E6-A27A-5D44-9859-6BBE9BE00095}" destId="{8A1D8960-F78B-B343-A5DA-AAE577CB8CEC}" srcOrd="0" destOrd="0" parTransId="{5685E5DE-F2CD-A144-B3E9-D0E31B896097}" sibTransId="{1735EEC0-CC57-AE44-8C22-75B21F567526}"/>
    <dgm:cxn modelId="{104C4937-596C-4543-823D-FAA59D66C332}" type="presOf" srcId="{F03BB588-6368-9544-8726-06925ADF86B5}" destId="{42356A52-B554-024F-903E-FE236E8C333E}" srcOrd="1" destOrd="0" presId="urn:microsoft.com/office/officeart/2005/8/layout/list1"/>
    <dgm:cxn modelId="{45605961-BB72-DC41-BB97-BC768B887BA8}" srcId="{4FB727E6-A27A-5D44-9859-6BBE9BE00095}" destId="{F03BB588-6368-9544-8726-06925ADF86B5}" srcOrd="4" destOrd="0" parTransId="{F5DD64A4-C209-AA4C-AE2D-A15F5B8BD9FD}" sibTransId="{5BD453CE-8EAE-B342-B72D-E583F95426F1}"/>
    <dgm:cxn modelId="{877C0773-0E7C-D74B-A87D-0266A75A1ACB}" type="presOf" srcId="{F03BB588-6368-9544-8726-06925ADF86B5}" destId="{F696D2D2-86A1-B14F-9361-FE20685E353F}" srcOrd="0" destOrd="0" presId="urn:microsoft.com/office/officeart/2005/8/layout/list1"/>
    <dgm:cxn modelId="{56E2917B-C16A-6743-9185-FE46494B947E}" type="presOf" srcId="{C51F2922-B772-6147-BD5A-F12E70444566}" destId="{092ADE1E-3BED-B549-9CD4-5141484E7260}" srcOrd="1" destOrd="0" presId="urn:microsoft.com/office/officeart/2005/8/layout/list1"/>
    <dgm:cxn modelId="{B874F991-EFF5-BB48-BBF3-EEC6B470932C}" type="presOf" srcId="{7F1181B6-6A36-E34A-AC69-BA078E166B62}" destId="{9222A3B6-61AC-0F4B-9F53-26AE0B21820E}" srcOrd="0" destOrd="0" presId="urn:microsoft.com/office/officeart/2005/8/layout/list1"/>
    <dgm:cxn modelId="{F4F96895-4AF3-9B43-BFF9-AF0D896D2156}" type="presOf" srcId="{2FCF066F-89CB-614B-BC35-98CAF8465D9D}" destId="{35EC1BF5-4C43-F144-931D-B0EA94C8EFA5}" srcOrd="0" destOrd="0" presId="urn:microsoft.com/office/officeart/2005/8/layout/list1"/>
    <dgm:cxn modelId="{15A343A7-C180-0640-9631-B1472EA9DEE3}" type="presOf" srcId="{7F1181B6-6A36-E34A-AC69-BA078E166B62}" destId="{E9D3DD0B-36AD-C944-9219-2E093F131393}" srcOrd="1" destOrd="0" presId="urn:microsoft.com/office/officeart/2005/8/layout/list1"/>
    <dgm:cxn modelId="{9F24ABBC-069B-004E-8075-5CBCB5032D7E}" srcId="{4FB727E6-A27A-5D44-9859-6BBE9BE00095}" destId="{2FCF066F-89CB-614B-BC35-98CAF8465D9D}" srcOrd="2" destOrd="0" parTransId="{4BAB21EE-D5CC-5E43-A995-DA4108CA0FA3}" sibTransId="{049A9F19-517A-864A-AECA-A0612E5AC248}"/>
    <dgm:cxn modelId="{58362FBE-D0C9-EA48-AC85-4771B586A74D}" type="presOf" srcId="{C51F2922-B772-6147-BD5A-F12E70444566}" destId="{2E8B39D7-120F-6149-BB14-E2A1E97F3BA8}" srcOrd="0" destOrd="0" presId="urn:microsoft.com/office/officeart/2005/8/layout/list1"/>
    <dgm:cxn modelId="{24C350E4-6868-8E44-B0A8-FC854A74E6A9}" type="presOf" srcId="{4FB727E6-A27A-5D44-9859-6BBE9BE00095}" destId="{81DF3D54-9977-C147-9B30-A51E4430BF41}" srcOrd="0" destOrd="0" presId="urn:microsoft.com/office/officeart/2005/8/layout/list1"/>
    <dgm:cxn modelId="{B78DABEF-2A50-3240-859B-F7155F63FAD7}" type="presOf" srcId="{2FCF066F-89CB-614B-BC35-98CAF8465D9D}" destId="{9023DDA2-F761-4B4E-9CC3-CABDD95C3F47}" srcOrd="1" destOrd="0" presId="urn:microsoft.com/office/officeart/2005/8/layout/list1"/>
    <dgm:cxn modelId="{91B8CAF1-9BEF-8441-924C-F50FBE55F4B8}" type="presOf" srcId="{8A1D8960-F78B-B343-A5DA-AAE577CB8CEC}" destId="{079972A0-6039-9E42-94D3-42F341790866}" srcOrd="1" destOrd="0" presId="urn:microsoft.com/office/officeart/2005/8/layout/list1"/>
    <dgm:cxn modelId="{E23A2DF5-3067-F845-A081-E50652F00FB5}" srcId="{4FB727E6-A27A-5D44-9859-6BBE9BE00095}" destId="{7F1181B6-6A36-E34A-AC69-BA078E166B62}" srcOrd="3" destOrd="0" parTransId="{8D51BE13-BB38-574D-B937-DCF59F6906BA}" sibTransId="{1FAB54B3-C18E-214D-9E02-3857C8AF009C}"/>
    <dgm:cxn modelId="{457B0DFF-B57C-3C47-8CF5-4C9BB41B7695}" srcId="{4FB727E6-A27A-5D44-9859-6BBE9BE00095}" destId="{C51F2922-B772-6147-BD5A-F12E70444566}" srcOrd="1" destOrd="0" parTransId="{9BDA3850-F46C-6447-A8C4-7D14D02955FF}" sibTransId="{75AEFF74-C113-F244-A020-601FC0F03778}"/>
    <dgm:cxn modelId="{5BFD6FBC-DC73-BA42-8573-9719AC504DB7}" type="presParOf" srcId="{81DF3D54-9977-C147-9B30-A51E4430BF41}" destId="{C87494A1-3495-9F47-A0AE-D351AE1607AF}" srcOrd="0" destOrd="0" presId="urn:microsoft.com/office/officeart/2005/8/layout/list1"/>
    <dgm:cxn modelId="{570EE047-225C-A447-8F5E-FC3D458D9A6C}" type="presParOf" srcId="{C87494A1-3495-9F47-A0AE-D351AE1607AF}" destId="{2D0AED03-F2F4-C146-8842-68E5D6E5FE1F}" srcOrd="0" destOrd="0" presId="urn:microsoft.com/office/officeart/2005/8/layout/list1"/>
    <dgm:cxn modelId="{9FB36FAF-4FB8-8E4C-A10D-F4AE111CE71E}" type="presParOf" srcId="{C87494A1-3495-9F47-A0AE-D351AE1607AF}" destId="{079972A0-6039-9E42-94D3-42F341790866}" srcOrd="1" destOrd="0" presId="urn:microsoft.com/office/officeart/2005/8/layout/list1"/>
    <dgm:cxn modelId="{2F41D692-5A57-8A4A-85D0-A597D21597C4}" type="presParOf" srcId="{81DF3D54-9977-C147-9B30-A51E4430BF41}" destId="{EE3F2B27-F929-074F-997F-6B73676943ED}" srcOrd="1" destOrd="0" presId="urn:microsoft.com/office/officeart/2005/8/layout/list1"/>
    <dgm:cxn modelId="{82846AA4-1607-AA43-9EEB-47AC90147101}" type="presParOf" srcId="{81DF3D54-9977-C147-9B30-A51E4430BF41}" destId="{32EA538F-D280-BA4F-B34E-9B7F0BA2820E}" srcOrd="2" destOrd="0" presId="urn:microsoft.com/office/officeart/2005/8/layout/list1"/>
    <dgm:cxn modelId="{2B654588-D3F5-3348-BF04-AF8B94D9B4EA}" type="presParOf" srcId="{81DF3D54-9977-C147-9B30-A51E4430BF41}" destId="{A5F62324-78AB-2B43-861F-C1F1E2FBBD58}" srcOrd="3" destOrd="0" presId="urn:microsoft.com/office/officeart/2005/8/layout/list1"/>
    <dgm:cxn modelId="{D5384FA9-78A9-C04B-94A6-D5F83C9F9111}" type="presParOf" srcId="{81DF3D54-9977-C147-9B30-A51E4430BF41}" destId="{DF147E6A-D2AC-4D4B-B70B-75C5EAB25486}" srcOrd="4" destOrd="0" presId="urn:microsoft.com/office/officeart/2005/8/layout/list1"/>
    <dgm:cxn modelId="{0BF7AEEC-C6A5-2141-80A4-CAEE901A4934}" type="presParOf" srcId="{DF147E6A-D2AC-4D4B-B70B-75C5EAB25486}" destId="{2E8B39D7-120F-6149-BB14-E2A1E97F3BA8}" srcOrd="0" destOrd="0" presId="urn:microsoft.com/office/officeart/2005/8/layout/list1"/>
    <dgm:cxn modelId="{0F454B2F-C502-D646-A0A4-75614F95CFB8}" type="presParOf" srcId="{DF147E6A-D2AC-4D4B-B70B-75C5EAB25486}" destId="{092ADE1E-3BED-B549-9CD4-5141484E7260}" srcOrd="1" destOrd="0" presId="urn:microsoft.com/office/officeart/2005/8/layout/list1"/>
    <dgm:cxn modelId="{70D46BD1-6FB9-3742-9839-97A7D0BF77E9}" type="presParOf" srcId="{81DF3D54-9977-C147-9B30-A51E4430BF41}" destId="{695D73F6-9FD5-D54F-AE7D-E160D6DA58CB}" srcOrd="5" destOrd="0" presId="urn:microsoft.com/office/officeart/2005/8/layout/list1"/>
    <dgm:cxn modelId="{7E4F0908-16F2-9741-9A0F-EC74555DB0C8}" type="presParOf" srcId="{81DF3D54-9977-C147-9B30-A51E4430BF41}" destId="{7F5867CE-E768-B34C-B83A-66788315DF34}" srcOrd="6" destOrd="0" presId="urn:microsoft.com/office/officeart/2005/8/layout/list1"/>
    <dgm:cxn modelId="{C1C75881-05E6-454C-B05E-A2B4EA3CD3B8}" type="presParOf" srcId="{81DF3D54-9977-C147-9B30-A51E4430BF41}" destId="{0A999978-BE9A-D847-980A-556468B5BF9B}" srcOrd="7" destOrd="0" presId="urn:microsoft.com/office/officeart/2005/8/layout/list1"/>
    <dgm:cxn modelId="{DD9E2F8E-4F4D-574D-8D76-4DFB138FDA5E}" type="presParOf" srcId="{81DF3D54-9977-C147-9B30-A51E4430BF41}" destId="{B8FB1E71-70BF-1D40-8501-B16BBE1F1E22}" srcOrd="8" destOrd="0" presId="urn:microsoft.com/office/officeart/2005/8/layout/list1"/>
    <dgm:cxn modelId="{142E92C9-640D-AF4D-95F9-5E4A9B0413FA}" type="presParOf" srcId="{B8FB1E71-70BF-1D40-8501-B16BBE1F1E22}" destId="{35EC1BF5-4C43-F144-931D-B0EA94C8EFA5}" srcOrd="0" destOrd="0" presId="urn:microsoft.com/office/officeart/2005/8/layout/list1"/>
    <dgm:cxn modelId="{6CE1ADFF-726B-E24E-ACFA-60D3B866A07E}" type="presParOf" srcId="{B8FB1E71-70BF-1D40-8501-B16BBE1F1E22}" destId="{9023DDA2-F761-4B4E-9CC3-CABDD95C3F47}" srcOrd="1" destOrd="0" presId="urn:microsoft.com/office/officeart/2005/8/layout/list1"/>
    <dgm:cxn modelId="{0EC80404-2456-9D42-8D41-26955007C32C}" type="presParOf" srcId="{81DF3D54-9977-C147-9B30-A51E4430BF41}" destId="{90CB302B-DD4D-8844-B653-0529F23ACA3E}" srcOrd="9" destOrd="0" presId="urn:microsoft.com/office/officeart/2005/8/layout/list1"/>
    <dgm:cxn modelId="{47BD123A-10E1-014F-B9CB-21CFF8B245A0}" type="presParOf" srcId="{81DF3D54-9977-C147-9B30-A51E4430BF41}" destId="{E86D03B5-BDE8-924C-B1CA-56A1C6CB6AF3}" srcOrd="10" destOrd="0" presId="urn:microsoft.com/office/officeart/2005/8/layout/list1"/>
    <dgm:cxn modelId="{29612555-998B-D346-9052-FBD568A5BB50}" type="presParOf" srcId="{81DF3D54-9977-C147-9B30-A51E4430BF41}" destId="{DF812667-063E-7847-83D9-788B76CB75D4}" srcOrd="11" destOrd="0" presId="urn:microsoft.com/office/officeart/2005/8/layout/list1"/>
    <dgm:cxn modelId="{1ACD6AD9-CCF6-8949-BCC3-81255821681E}" type="presParOf" srcId="{81DF3D54-9977-C147-9B30-A51E4430BF41}" destId="{E4803304-9DE7-0E41-84B4-CF0CABE6663C}" srcOrd="12" destOrd="0" presId="urn:microsoft.com/office/officeart/2005/8/layout/list1"/>
    <dgm:cxn modelId="{94525CE6-A669-7A40-A02D-D64F818CB50A}" type="presParOf" srcId="{E4803304-9DE7-0E41-84B4-CF0CABE6663C}" destId="{9222A3B6-61AC-0F4B-9F53-26AE0B21820E}" srcOrd="0" destOrd="0" presId="urn:microsoft.com/office/officeart/2005/8/layout/list1"/>
    <dgm:cxn modelId="{DB7C5623-675C-4942-A6A7-75BB7FF540F6}" type="presParOf" srcId="{E4803304-9DE7-0E41-84B4-CF0CABE6663C}" destId="{E9D3DD0B-36AD-C944-9219-2E093F131393}" srcOrd="1" destOrd="0" presId="urn:microsoft.com/office/officeart/2005/8/layout/list1"/>
    <dgm:cxn modelId="{2411567D-114A-7043-BEC8-8D85BACF055D}" type="presParOf" srcId="{81DF3D54-9977-C147-9B30-A51E4430BF41}" destId="{B220295F-4005-DC44-91C1-B80872516463}" srcOrd="13" destOrd="0" presId="urn:microsoft.com/office/officeart/2005/8/layout/list1"/>
    <dgm:cxn modelId="{4C5027D2-3A23-2845-9AF3-73B02270FCF5}" type="presParOf" srcId="{81DF3D54-9977-C147-9B30-A51E4430BF41}" destId="{4CB5B6B8-B081-434B-8205-C280929244CB}" srcOrd="14" destOrd="0" presId="urn:microsoft.com/office/officeart/2005/8/layout/list1"/>
    <dgm:cxn modelId="{7DA5C1AC-E094-2049-806A-25D43DFEB4EC}" type="presParOf" srcId="{81DF3D54-9977-C147-9B30-A51E4430BF41}" destId="{2A5F884C-796F-7846-9599-83BF915A3E75}" srcOrd="15" destOrd="0" presId="urn:microsoft.com/office/officeart/2005/8/layout/list1"/>
    <dgm:cxn modelId="{472A6ACD-E49C-2644-A871-D19EDB9314E9}" type="presParOf" srcId="{81DF3D54-9977-C147-9B30-A51E4430BF41}" destId="{F1813D71-30BA-2044-8FCB-FC30AA82420B}" srcOrd="16" destOrd="0" presId="urn:microsoft.com/office/officeart/2005/8/layout/list1"/>
    <dgm:cxn modelId="{A138CC21-EFA0-8E4F-AC11-0E3DEDD40248}" type="presParOf" srcId="{F1813D71-30BA-2044-8FCB-FC30AA82420B}" destId="{F696D2D2-86A1-B14F-9361-FE20685E353F}" srcOrd="0" destOrd="0" presId="urn:microsoft.com/office/officeart/2005/8/layout/list1"/>
    <dgm:cxn modelId="{4C488ED5-E72A-F940-B577-1B836FA681F0}" type="presParOf" srcId="{F1813D71-30BA-2044-8FCB-FC30AA82420B}" destId="{42356A52-B554-024F-903E-FE236E8C333E}" srcOrd="1" destOrd="0" presId="urn:microsoft.com/office/officeart/2005/8/layout/list1"/>
    <dgm:cxn modelId="{6AA9ADDD-ACC4-A844-8BE2-6BEE6C68C11E}" type="presParOf" srcId="{81DF3D54-9977-C147-9B30-A51E4430BF41}" destId="{E8DCC257-809D-6C4B-8788-CD22E0387AEA}" srcOrd="17" destOrd="0" presId="urn:microsoft.com/office/officeart/2005/8/layout/list1"/>
    <dgm:cxn modelId="{B460DD58-F7D3-7F48-B6A3-9854AB7EC31B}" type="presParOf" srcId="{81DF3D54-9977-C147-9B30-A51E4430BF41}" destId="{2174AF09-BA8E-2B49-9BD0-B70E0BD3EDB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EA538F-D280-BA4F-B34E-9B7F0BA2820E}">
      <dsp:nvSpPr>
        <dsp:cNvPr id="0" name=""/>
        <dsp:cNvSpPr/>
      </dsp:nvSpPr>
      <dsp:spPr>
        <a:xfrm>
          <a:off x="0" y="623268"/>
          <a:ext cx="4591391" cy="4536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079972A0-6039-9E42-94D3-42F341790866}">
      <dsp:nvSpPr>
        <dsp:cNvPr id="0" name=""/>
        <dsp:cNvSpPr/>
      </dsp:nvSpPr>
      <dsp:spPr>
        <a:xfrm>
          <a:off x="229569" y="30929"/>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Discuss necessity, responsibility and planning for the disposal of unserviceable ammunition</a:t>
          </a:r>
          <a:endParaRPr lang="en-GB" sz="1800" kern="1200" dirty="0">
            <a:solidFill>
              <a:schemeClr val="bg1"/>
            </a:solidFill>
          </a:endParaRPr>
        </a:p>
      </dsp:txBody>
      <dsp:txXfrm>
        <a:off x="271454" y="72814"/>
        <a:ext cx="3787107" cy="774248"/>
      </dsp:txXfrm>
    </dsp:sp>
    <dsp:sp modelId="{7F5867CE-E768-B34C-B83A-66788315DF34}">
      <dsp:nvSpPr>
        <dsp:cNvPr id="0" name=""/>
        <dsp:cNvSpPr/>
      </dsp:nvSpPr>
      <dsp:spPr>
        <a:xfrm>
          <a:off x="0" y="1766407"/>
          <a:ext cx="4591391" cy="4536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092ADE1E-3BED-B549-9CD4-5141484E7260}">
      <dsp:nvSpPr>
        <dsp:cNvPr id="0" name=""/>
        <dsp:cNvSpPr/>
      </dsp:nvSpPr>
      <dsp:spPr>
        <a:xfrm>
          <a:off x="229569" y="1174068"/>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Discuss the provision of Ranges, Range Siting Boards and Safety Boards</a:t>
          </a:r>
        </a:p>
      </dsp:txBody>
      <dsp:txXfrm>
        <a:off x="271454" y="1215953"/>
        <a:ext cx="3787107" cy="774248"/>
      </dsp:txXfrm>
    </dsp:sp>
    <dsp:sp modelId="{E86D03B5-BDE8-924C-B1CA-56A1C6CB6AF3}">
      <dsp:nvSpPr>
        <dsp:cNvPr id="0" name=""/>
        <dsp:cNvSpPr/>
      </dsp:nvSpPr>
      <dsp:spPr>
        <a:xfrm>
          <a:off x="0" y="2909546"/>
          <a:ext cx="4591391" cy="4536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9023DDA2-F761-4B4E-9CC3-CABDD95C3F47}">
      <dsp:nvSpPr>
        <dsp:cNvPr id="0" name=""/>
        <dsp:cNvSpPr/>
      </dsp:nvSpPr>
      <dsp:spPr>
        <a:xfrm>
          <a:off x="229569" y="2317207"/>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Discuss issuing a "Certificate of Disposal" for unserviceable ammunition</a:t>
          </a:r>
        </a:p>
      </dsp:txBody>
      <dsp:txXfrm>
        <a:off x="271454" y="2359092"/>
        <a:ext cx="3787107" cy="774248"/>
      </dsp:txXfrm>
    </dsp:sp>
    <dsp:sp modelId="{4CB5B6B8-B081-434B-8205-C280929244CB}">
      <dsp:nvSpPr>
        <dsp:cNvPr id="0" name=""/>
        <dsp:cNvSpPr/>
      </dsp:nvSpPr>
      <dsp:spPr>
        <a:xfrm>
          <a:off x="0" y="4052685"/>
          <a:ext cx="4591391" cy="4536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E9D3DD0B-36AD-C944-9219-2E093F131393}">
      <dsp:nvSpPr>
        <dsp:cNvPr id="0" name=""/>
        <dsp:cNvSpPr/>
      </dsp:nvSpPr>
      <dsp:spPr>
        <a:xfrm>
          <a:off x="229569" y="3460346"/>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Examine Ammunition Destruction - Burning Tanks, Open Burning &amp; Open Detonation</a:t>
          </a:r>
        </a:p>
      </dsp:txBody>
      <dsp:txXfrm>
        <a:off x="271454" y="3502231"/>
        <a:ext cx="3787107" cy="774248"/>
      </dsp:txXfrm>
    </dsp:sp>
    <dsp:sp modelId="{2174AF09-BA8E-2B49-9BD0-B70E0BD3EDB1}">
      <dsp:nvSpPr>
        <dsp:cNvPr id="0" name=""/>
        <dsp:cNvSpPr/>
      </dsp:nvSpPr>
      <dsp:spPr>
        <a:xfrm>
          <a:off x="0" y="5195824"/>
          <a:ext cx="4591391" cy="4536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42356A52-B554-024F-903E-FE236E8C333E}">
      <dsp:nvSpPr>
        <dsp:cNvPr id="0" name=""/>
        <dsp:cNvSpPr/>
      </dsp:nvSpPr>
      <dsp:spPr>
        <a:xfrm>
          <a:off x="229569" y="4603485"/>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Examine the safe use, construction and closure of Ranges</a:t>
          </a:r>
          <a:r>
            <a:rPr lang="en-GB" sz="1800" kern="1200" dirty="0">
              <a:solidFill>
                <a:schemeClr val="bg1"/>
              </a:solidFill>
            </a:rPr>
            <a:t> </a:t>
          </a:r>
        </a:p>
      </dsp:txBody>
      <dsp:txXfrm>
        <a:off x="271454" y="4645370"/>
        <a:ext cx="3787107" cy="7742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EA538F-D280-BA4F-B34E-9B7F0BA2820E}">
      <dsp:nvSpPr>
        <dsp:cNvPr id="0" name=""/>
        <dsp:cNvSpPr/>
      </dsp:nvSpPr>
      <dsp:spPr>
        <a:xfrm>
          <a:off x="0" y="623268"/>
          <a:ext cx="4591391" cy="453600"/>
        </a:xfrm>
        <a:prstGeom prst="rect">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079972A0-6039-9E42-94D3-42F341790866}">
      <dsp:nvSpPr>
        <dsp:cNvPr id="0" name=""/>
        <dsp:cNvSpPr/>
      </dsp:nvSpPr>
      <dsp:spPr>
        <a:xfrm>
          <a:off x="229569" y="30929"/>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Discuss necessity, responsibility and planning for the disposal of unserviceable ammunition</a:t>
          </a:r>
          <a:endParaRPr lang="en-GB" sz="1800" kern="1200" dirty="0">
            <a:solidFill>
              <a:schemeClr val="bg1"/>
            </a:solidFill>
          </a:endParaRPr>
        </a:p>
      </dsp:txBody>
      <dsp:txXfrm>
        <a:off x="271454" y="72814"/>
        <a:ext cx="3787107" cy="774248"/>
      </dsp:txXfrm>
    </dsp:sp>
    <dsp:sp modelId="{7F5867CE-E768-B34C-B83A-66788315DF34}">
      <dsp:nvSpPr>
        <dsp:cNvPr id="0" name=""/>
        <dsp:cNvSpPr/>
      </dsp:nvSpPr>
      <dsp:spPr>
        <a:xfrm>
          <a:off x="0" y="1766407"/>
          <a:ext cx="4591391" cy="453600"/>
        </a:xfrm>
        <a:prstGeom prst="rect">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092ADE1E-3BED-B549-9CD4-5141484E7260}">
      <dsp:nvSpPr>
        <dsp:cNvPr id="0" name=""/>
        <dsp:cNvSpPr/>
      </dsp:nvSpPr>
      <dsp:spPr>
        <a:xfrm>
          <a:off x="229569" y="1174068"/>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Discuss the provision of Ranges, Range Siting Boards and Safety Boards</a:t>
          </a:r>
        </a:p>
      </dsp:txBody>
      <dsp:txXfrm>
        <a:off x="271454" y="1215953"/>
        <a:ext cx="3787107" cy="774248"/>
      </dsp:txXfrm>
    </dsp:sp>
    <dsp:sp modelId="{E86D03B5-BDE8-924C-B1CA-56A1C6CB6AF3}">
      <dsp:nvSpPr>
        <dsp:cNvPr id="0" name=""/>
        <dsp:cNvSpPr/>
      </dsp:nvSpPr>
      <dsp:spPr>
        <a:xfrm>
          <a:off x="0" y="2909546"/>
          <a:ext cx="4591391" cy="453600"/>
        </a:xfrm>
        <a:prstGeom prst="rect">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9023DDA2-F761-4B4E-9CC3-CABDD95C3F47}">
      <dsp:nvSpPr>
        <dsp:cNvPr id="0" name=""/>
        <dsp:cNvSpPr/>
      </dsp:nvSpPr>
      <dsp:spPr>
        <a:xfrm>
          <a:off x="229569" y="2317207"/>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Discuss issuing a "Certificate of Disposal" for unserviceable ammunition</a:t>
          </a:r>
        </a:p>
      </dsp:txBody>
      <dsp:txXfrm>
        <a:off x="271454" y="2359092"/>
        <a:ext cx="3787107" cy="774248"/>
      </dsp:txXfrm>
    </dsp:sp>
    <dsp:sp modelId="{4CB5B6B8-B081-434B-8205-C280929244CB}">
      <dsp:nvSpPr>
        <dsp:cNvPr id="0" name=""/>
        <dsp:cNvSpPr/>
      </dsp:nvSpPr>
      <dsp:spPr>
        <a:xfrm>
          <a:off x="0" y="4052685"/>
          <a:ext cx="4591391" cy="453600"/>
        </a:xfrm>
        <a:prstGeom prst="rect">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E9D3DD0B-36AD-C944-9219-2E093F131393}">
      <dsp:nvSpPr>
        <dsp:cNvPr id="0" name=""/>
        <dsp:cNvSpPr/>
      </dsp:nvSpPr>
      <dsp:spPr>
        <a:xfrm>
          <a:off x="229569" y="3460346"/>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Examine Ammunition Destruction - Burning Tanks, Open Burning &amp; Open Detonation</a:t>
          </a:r>
        </a:p>
      </dsp:txBody>
      <dsp:txXfrm>
        <a:off x="271454" y="3502231"/>
        <a:ext cx="3787107" cy="774248"/>
      </dsp:txXfrm>
    </dsp:sp>
    <dsp:sp modelId="{2174AF09-BA8E-2B49-9BD0-B70E0BD3EDB1}">
      <dsp:nvSpPr>
        <dsp:cNvPr id="0" name=""/>
        <dsp:cNvSpPr/>
      </dsp:nvSpPr>
      <dsp:spPr>
        <a:xfrm>
          <a:off x="0" y="5195824"/>
          <a:ext cx="4591391" cy="453600"/>
        </a:xfrm>
        <a:prstGeom prst="rect">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42356A52-B554-024F-903E-FE236E8C333E}">
      <dsp:nvSpPr>
        <dsp:cNvPr id="0" name=""/>
        <dsp:cNvSpPr/>
      </dsp:nvSpPr>
      <dsp:spPr>
        <a:xfrm>
          <a:off x="229569" y="4603485"/>
          <a:ext cx="3870877" cy="858018"/>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481" tIns="0" rIns="121481"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chemeClr val="bg1"/>
              </a:solidFill>
              <a:latin typeface="Calibri"/>
              <a:ea typeface="Calibri"/>
              <a:cs typeface="Calibri"/>
              <a:sym typeface="Calibri"/>
            </a:rPr>
            <a:t>Examine the safe use, construction and closure of Ranges</a:t>
          </a:r>
          <a:r>
            <a:rPr lang="en-GB" sz="1800" kern="1200" dirty="0">
              <a:solidFill>
                <a:schemeClr val="bg1"/>
              </a:solidFill>
            </a:rPr>
            <a:t> </a:t>
          </a:r>
        </a:p>
      </dsp:txBody>
      <dsp:txXfrm>
        <a:off x="271454" y="4645370"/>
        <a:ext cx="3787107" cy="77424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Key Reference Documents for this lesson:</a:t>
            </a: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UN Manual on Ammunition Management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UN Weapons and Ammunition Management Policy (WAM)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International Ammunition Technical Guidelines (IATG)</a:t>
            </a:r>
            <a:r>
              <a:rPr lang="en-GB" dirty="0"/>
              <a:t>   </a:t>
            </a:r>
          </a:p>
          <a:p>
            <a:pPr marL="0" lvl="0" indent="0" algn="l" rtl="0">
              <a:spcBef>
                <a:spcPts val="0"/>
              </a:spcBef>
              <a:spcAft>
                <a:spcPts val="0"/>
              </a:spcAft>
              <a:buNone/>
            </a:pPr>
            <a:endParaRPr lang="en-GB" dirty="0"/>
          </a:p>
          <a:p>
            <a:pPr marL="0" lvl="0" indent="0" algn="l" rtl="0">
              <a:spcBef>
                <a:spcPts val="0"/>
              </a:spcBef>
              <a:spcAft>
                <a:spcPts val="0"/>
              </a:spcAft>
              <a:buNone/>
            </a:pPr>
            <a:r>
              <a:rPr lang="en-GB" b="1" dirty="0"/>
              <a:t>All photographs in this lesson are </a:t>
            </a:r>
            <a:r>
              <a:rPr lang="en-GB" b="1" dirty="0">
                <a:latin typeface="Arial" panose="020B0604020202020204" pitchFamily="34" charset="0"/>
                <a:cs typeface="Arial" panose="020B0604020202020204" pitchFamily="34" charset="0"/>
              </a:rPr>
              <a:t>© United Nations unless otherwise stated. </a:t>
            </a:r>
            <a:endParaRPr b="1" dirty="0"/>
          </a:p>
        </p:txBody>
      </p:sp>
      <p:sp>
        <p:nvSpPr>
          <p:cNvPr id="55" name="Google Shape;5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content in the Manual on Ammunition Management that relates to the effective and safe range management on operational missions.</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Discuss necessity, responsibility and planning for the disposal of Unserviceable ammunition</a:t>
            </a:r>
          </a:p>
          <a:p>
            <a:pPr marL="0" marR="0" lvl="0" indent="0" algn="l" defTabSz="914400">
              <a:lnSpc>
                <a:spcPct val="100000"/>
              </a:lnSpc>
              <a:spcBef>
                <a:spcPts val="0"/>
              </a:spcBef>
              <a:spcAft>
                <a:spcPts val="0"/>
              </a:spcAft>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23113399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content in the Manual on Ammunition Management that relates to the effective and safe range management on operational missions.</a:t>
            </a:r>
          </a:p>
          <a:p>
            <a:pPr marL="171450" lvl="0" indent="-17145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Discuss the issuing of a "Certificate of Disposal" of unserviceable Ammunition</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Discuss necessity, responsibility and planning for the disposal of Unserviceable ammunition</a:t>
            </a:r>
          </a:p>
          <a:p>
            <a:pPr marL="0" marR="0" lvl="0" indent="0" algn="l" defTabSz="914400">
              <a:lnSpc>
                <a:spcPct val="100000"/>
              </a:lnSpc>
              <a:spcBef>
                <a:spcPts val="0"/>
              </a:spcBef>
              <a:spcAft>
                <a:spcPts val="0"/>
              </a:spcAft>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1294472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content in IATG 10.10 that relates to the effective and safe range management on operational missions.</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3343097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- 65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1 (Time allocation 20 mins) – Range Safety Boards and their roles</a:t>
            </a:r>
            <a:r>
              <a:rPr lang="en-GB" dirty="0"/>
              <a:t> </a:t>
            </a:r>
            <a:endParaRPr dirty="0"/>
          </a:p>
        </p:txBody>
      </p:sp>
      <p:sp>
        <p:nvSpPr>
          <p:cNvPr id="104" name="Google Shape;10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Discuss in depth the need for effective range management practices on a UN mission paying particular attention to the safety of troops and non-military personnel.</a:t>
            </a: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Ask participants to list who they think make up the Range Siting Board.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Introduce and list the members of the Range Siting Board:</a:t>
            </a:r>
          </a:p>
          <a:p>
            <a:pPr marL="628650" lvl="1" indent="-171450" algn="l" rtl="0">
              <a:spcBef>
                <a:spcPts val="0"/>
              </a:spcBef>
              <a:spcAft>
                <a:spcPts val="0"/>
              </a:spcAft>
              <a:buClr>
                <a:schemeClr val="dk1"/>
              </a:buClr>
              <a:buSzPts val="1200"/>
              <a:buFont typeface="Arial"/>
              <a:buChar char="•"/>
            </a:pPr>
            <a:r>
              <a:rPr lang="en-US" dirty="0"/>
              <a:t>Senior military officer of rank Lieutenant Colonel (Lt Col) or above to act as chairman • Senior civilian officer P5 or above • Senior police official • Military engineer • Civilian engineer • Ammunition technical officer • Mission environmental officer</a:t>
            </a:r>
          </a:p>
          <a:p>
            <a:pPr marL="171450" lvl="0" indent="-171450" algn="l" rtl="0">
              <a:spcBef>
                <a:spcPts val="0"/>
              </a:spcBef>
              <a:spcAft>
                <a:spcPts val="0"/>
              </a:spcAft>
              <a:buClr>
                <a:schemeClr val="dk1"/>
              </a:buClr>
              <a:buSzPts val="1200"/>
              <a:buFont typeface="Arial"/>
              <a:buChar char="•"/>
            </a:pPr>
            <a:endParaRPr lang="en-US" dirty="0"/>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sz="1200" dirty="0">
                <a:solidFill>
                  <a:schemeClr val="dk1"/>
                </a:solidFill>
                <a:latin typeface="Calibri"/>
                <a:ea typeface="Calibri"/>
                <a:cs typeface="Calibri"/>
                <a:sym typeface="Calibri"/>
              </a:rPr>
              <a:t>Introduce and list the members of the Range Safety Board:</a:t>
            </a:r>
            <a:endParaRPr lang="en-US" dirty="0"/>
          </a:p>
          <a:p>
            <a:pPr marL="628650" marR="0" lvl="1"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dirty="0"/>
              <a:t>Senior military officer of rank Lt. Col. or above to act as chairman. • Senior civilian officer P-5, or above. • Senior police official. • Ammunition technical officer. • Contingent representative (x 2 if appropriate).</a:t>
            </a: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US" dirty="0"/>
          </a:p>
          <a:p>
            <a:pPr marL="171450" lvl="0" indent="-171450" algn="l" rtl="0">
              <a:spcBef>
                <a:spcPts val="0"/>
              </a:spcBef>
              <a:spcAft>
                <a:spcPts val="0"/>
              </a:spcAft>
              <a:buClr>
                <a:schemeClr val="dk1"/>
              </a:buClr>
              <a:buSzPts val="1200"/>
              <a:buFont typeface="Arial"/>
              <a:buChar char="•"/>
            </a:pPr>
            <a:r>
              <a:rPr lang="en-US" dirty="0"/>
              <a:t>Range Siting Board considerations: </a:t>
            </a:r>
          </a:p>
          <a:p>
            <a:pPr marL="628650" lvl="1" indent="-171450" algn="l" rtl="0">
              <a:spcBef>
                <a:spcPts val="0"/>
              </a:spcBef>
              <a:spcAft>
                <a:spcPts val="0"/>
              </a:spcAft>
              <a:buClr>
                <a:schemeClr val="dk1"/>
              </a:buClr>
              <a:buSzPts val="1200"/>
              <a:buFont typeface="Arial"/>
              <a:buChar char="•"/>
            </a:pPr>
            <a:r>
              <a:rPr lang="en-US" dirty="0"/>
              <a:t>The proposed range site, range orientation, topography, drainage and vegetation. • Weapon firing templates and range danger zones for the weapons and ammunition approved for use. • Local human and animal populations. • Possible human and animal site encroachment. • Environmental issues. • Noise and noise attenuation if required. • Other issues.</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539087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Discuss importance of firing training</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dirty="0"/>
              <a:t>DPO/ITS/OMA/PD: Department of Peace Operations, Integrated Training Service / Office of Military Affairs / Procurement Department</a:t>
            </a: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1057301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Discuss importance of firing training</a:t>
            </a: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3201399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2. Development (</a:t>
            </a:r>
            <a:r>
              <a:rPr lang="en-GB" sz="1200">
                <a:solidFill>
                  <a:schemeClr val="dk1"/>
                </a:solidFill>
                <a:latin typeface="Calibri"/>
                <a:ea typeface="Calibri"/>
                <a:cs typeface="Calibri"/>
                <a:sym typeface="Calibri"/>
              </a:rPr>
              <a:t>Time allocation - 65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Stage 2 (Time allocation 25 mins) – Conduct of firing ranges</a:t>
            </a:r>
            <a:r>
              <a:rPr lang="en-GB"/>
              <a:t> </a:t>
            </a:r>
            <a:endParaRPr/>
          </a:p>
        </p:txBody>
      </p:sp>
      <p:sp>
        <p:nvSpPr>
          <p:cNvPr id="117" name="Google Shape;11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Discuss the safe practices required to conduct safe use, construction and closure of ranges.</a:t>
            </a:r>
            <a:endParaRPr lang="en-GB" sz="1200" b="1"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dirty="0">
                <a:solidFill>
                  <a:schemeClr val="dk1"/>
                </a:solidFill>
                <a:effectLst/>
                <a:latin typeface="Calibri"/>
                <a:ea typeface="Calibri"/>
                <a:cs typeface="Calibri"/>
                <a:sym typeface="Calibri"/>
              </a:rPr>
              <a:t>Introduce and explain the completion of the range clear safety certificate and outline how and when this certificate is completed.</a:t>
            </a:r>
            <a:endParaRPr lang="en-GB"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GB"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394773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Emphasise the requirement to remove all lead shots from ranges which are decommissioned prior to handing over.</a:t>
            </a:r>
          </a:p>
          <a:p>
            <a:pPr marL="0" lvl="0" indent="0" algn="l" rtl="0">
              <a:spcBef>
                <a:spcPts val="0"/>
              </a:spcBef>
              <a:spcAft>
                <a:spcPts val="0"/>
              </a:spcAft>
              <a:buNone/>
            </a:pPr>
            <a:endParaRPr lang="en-GB" sz="1200" b="0" i="0" u="sng"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3565781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dirty="0">
                <a:latin typeface="Arial"/>
                <a:ea typeface="Arial"/>
                <a:cs typeface="Arial"/>
                <a:sym typeface="Arial"/>
              </a:rPr>
              <a:t>(Enabling Objective: </a:t>
            </a:r>
            <a:r>
              <a:rPr lang="en-GB" sz="1200" dirty="0">
                <a:solidFill>
                  <a:schemeClr val="dk1"/>
                </a:solidFill>
                <a:latin typeface="Calibri"/>
                <a:ea typeface="Calibri"/>
                <a:cs typeface="Calibri"/>
                <a:sym typeface="Calibri"/>
              </a:rPr>
              <a:t>2.2.9 Examine range management procedures</a:t>
            </a:r>
            <a:r>
              <a:rPr lang="en-GB" sz="1200" b="0" i="0" u="none" strike="noStrike" cap="none" dirty="0">
                <a:solidFill>
                  <a:schemeClr val="dk1"/>
                </a:solidFill>
                <a:latin typeface="Calibri"/>
                <a:ea typeface="Calibri"/>
                <a:cs typeface="Calibri"/>
                <a:sym typeface="Calibri"/>
              </a:rPr>
              <a:t>.)</a:t>
            </a:r>
            <a:endParaRPr lang="en-GB" dirty="0"/>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dirty="0">
              <a:effectLst/>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GB" sz="1200" b="0" i="0" u="none" strike="noStrike" cap="none" dirty="0">
                <a:solidFill>
                  <a:schemeClr val="dk1"/>
                </a:solidFill>
                <a:latin typeface="Calibri"/>
                <a:ea typeface="Calibri"/>
                <a:cs typeface="Calibri"/>
                <a:sym typeface="Calibri"/>
              </a:rPr>
              <a:t>By the end of this training session the participant will e</a:t>
            </a:r>
            <a:r>
              <a:rPr lang="en-GB" sz="1200" dirty="0">
                <a:solidFill>
                  <a:schemeClr val="dk1"/>
                </a:solidFill>
                <a:latin typeface="Calibri"/>
                <a:ea typeface="Calibri"/>
                <a:cs typeface="Calibri"/>
                <a:sym typeface="Calibri"/>
              </a:rPr>
              <a:t>xamine range management procedures.</a:t>
            </a:r>
            <a:r>
              <a:rPr lang="en-GB" dirty="0"/>
              <a:t> </a:t>
            </a:r>
            <a:endParaRPr dirty="0"/>
          </a:p>
        </p:txBody>
      </p:sp>
      <p:sp>
        <p:nvSpPr>
          <p:cNvPr id="62" name="Google Shape;6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2. Development (</a:t>
            </a:r>
            <a:r>
              <a:rPr lang="en-GB" sz="1200">
                <a:solidFill>
                  <a:schemeClr val="dk1"/>
                </a:solidFill>
                <a:latin typeface="Calibri"/>
                <a:ea typeface="Calibri"/>
                <a:cs typeface="Calibri"/>
                <a:sym typeface="Calibri"/>
              </a:rPr>
              <a:t>Time allocation - 65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Stage 2 (Time allocation 25 mins) – Conduct of firing ranges</a:t>
            </a:r>
            <a:r>
              <a:rPr lang="en-GB"/>
              <a:t> </a:t>
            </a:r>
            <a:endParaRPr/>
          </a:p>
        </p:txBody>
      </p:sp>
      <p:sp>
        <p:nvSpPr>
          <p:cNvPr id="117" name="Google Shape;11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25756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Discuss the various mechanisms used for the destruction of time expired ammunition and explosives (Burning Tanks, Open Burning &amp; Open Detonation) and describe how these range practices are conducted safely.</a:t>
            </a: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endParaRPr lang="en-AF" dirty="0"/>
          </a:p>
          <a:p>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3283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Discuss the various mechanisms used for the destruction of time expired ammunition and explosives (Burning Tanks, Open Burning &amp; Open Detonation) and describe how these range practices are conducted safely.</a:t>
            </a: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participant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Before revealing the list of possible disadvantages, participants to list the possible disadvantages on a flip chart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Calibri"/>
              <a:ea typeface="Calibri"/>
              <a:cs typeface="Calibri"/>
              <a:sym typeface="Calibri"/>
            </a:endParaRPr>
          </a:p>
          <a:p>
            <a:endParaRPr lang="en-GB" dirty="0"/>
          </a:p>
          <a:p>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22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6424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layout of disposal site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References/further reading</a:t>
            </a:r>
            <a:endParaRPr lang="en-GB" dirty="0"/>
          </a:p>
          <a:p>
            <a:r>
              <a:rPr lang="en-GB" dirty="0"/>
              <a:t>Appendix 1 to Annex D of IATG 10.10.2021</a:t>
            </a:r>
          </a:p>
          <a:p>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23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9021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participant exercise on control of disposal activity</a:t>
            </a:r>
          </a:p>
          <a:p>
            <a:pPr marL="0" lvl="0" indent="0" algn="l" rtl="0">
              <a:spcBef>
                <a:spcPts val="0"/>
              </a:spcBef>
              <a:spcAft>
                <a:spcPts val="0"/>
              </a:spcAft>
              <a:buNone/>
            </a:pPr>
            <a:endParaRPr lang="en-GB" sz="1200" b="0"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participant Activity</a:t>
            </a:r>
          </a:p>
          <a:p>
            <a:pPr marL="0" lvl="0" indent="0" algn="l" rtl="0">
              <a:spcBef>
                <a:spcPts val="0"/>
              </a:spcBef>
              <a:spcAft>
                <a:spcPts val="0"/>
              </a:spcAft>
              <a:buNone/>
            </a:pPr>
            <a:r>
              <a:rPr lang="en-GB" b="1" dirty="0"/>
              <a:t>participants are split into 3 groups:</a:t>
            </a:r>
          </a:p>
          <a:p>
            <a:r>
              <a:rPr lang="en-GB" dirty="0"/>
              <a:t>Group 1 is tasked with briefing the class on “Arrival tasks” (before disposal commences)</a:t>
            </a:r>
          </a:p>
          <a:p>
            <a:r>
              <a:rPr lang="en-GB" dirty="0"/>
              <a:t>Group 2 is tasked with briefing the class on ‘During disposal” drills including supervision and control, paying particular attention to safety</a:t>
            </a:r>
          </a:p>
          <a:p>
            <a:r>
              <a:rPr lang="en-GB" dirty="0"/>
              <a:t>Group 3 is tasked with briefing the class on ”Misfire procedures”.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References/further reading</a:t>
            </a:r>
            <a:endParaRPr lang="en-GB" dirty="0"/>
          </a:p>
          <a:p>
            <a:r>
              <a:rPr lang="en-GB" b="1" dirty="0"/>
              <a:t>(reference document Annex D to IATG 10.10.2021)</a:t>
            </a:r>
          </a:p>
          <a:p>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24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3274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Discuss the various mechanisms used for the destruction of time expired ammunition and explosives (Burning Tanks, Open Burning &amp; Open Detonation) and describe how these range practices are conducted safely.</a:t>
            </a:r>
          </a:p>
          <a:p>
            <a:pPr marL="0" lvl="0" indent="0" algn="l" rtl="0">
              <a:spcBef>
                <a:spcPts val="0"/>
              </a:spcBef>
              <a:spcAft>
                <a:spcPts val="0"/>
              </a:spcAft>
              <a:buNone/>
            </a:pPr>
            <a:endParaRPr lang="en-GB" sz="1200" b="0" i="0" u="sng" strike="noStrike" cap="none" dirty="0">
              <a:solidFill>
                <a:schemeClr val="dk1"/>
              </a:solidFill>
              <a:effectLst/>
              <a:latin typeface="Calibri"/>
              <a:ea typeface="Calibri"/>
              <a:cs typeface="Calibri"/>
              <a:sym typeface="Calibri"/>
            </a:endParaRPr>
          </a:p>
          <a:p>
            <a:r>
              <a:rPr lang="fr-CH" dirty="0" err="1"/>
              <a:t>Industrial</a:t>
            </a:r>
            <a:r>
              <a:rPr lang="fr-CH" dirty="0"/>
              <a:t> </a:t>
            </a:r>
            <a:r>
              <a:rPr lang="fr-CH" dirty="0" err="1"/>
              <a:t>demil</a:t>
            </a:r>
            <a:r>
              <a:rPr lang="fr-CH" dirty="0"/>
              <a:t> </a:t>
            </a:r>
          </a:p>
          <a:p>
            <a:pPr>
              <a:buFont typeface="Arial" panose="020B0604020202020204" pitchFamily="34" charset="0"/>
              <a:buChar char="•"/>
            </a:pPr>
            <a:r>
              <a:rPr lang="fr-CH" dirty="0"/>
              <a:t>Equipment </a:t>
            </a:r>
            <a:r>
              <a:rPr lang="fr-CH" dirty="0" err="1"/>
              <a:t>being</a:t>
            </a:r>
            <a:r>
              <a:rPr lang="fr-CH" dirty="0"/>
              <a:t> </a:t>
            </a:r>
            <a:r>
              <a:rPr lang="fr-CH" dirty="0" err="1"/>
              <a:t>developed</a:t>
            </a:r>
          </a:p>
          <a:p>
            <a:pPr>
              <a:buFont typeface="Arial" panose="020B0604020202020204" pitchFamily="34" charset="0"/>
              <a:buChar char="•"/>
            </a:pPr>
            <a:r>
              <a:rPr lang="fr-CH" dirty="0" err="1"/>
              <a:t>Costs</a:t>
            </a:r>
            <a:r>
              <a:rPr lang="fr-CH" dirty="0"/>
              <a:t> are </a:t>
            </a:r>
            <a:r>
              <a:rPr lang="fr-CH" dirty="0" err="1"/>
              <a:t>coming</a:t>
            </a:r>
            <a:r>
              <a:rPr lang="fr-CH" dirty="0"/>
              <a:t> down</a:t>
            </a:r>
          </a:p>
          <a:p>
            <a:pPr>
              <a:buFont typeface="Arial" panose="020B0604020202020204" pitchFamily="34" charset="0"/>
              <a:buChar char="•"/>
            </a:pPr>
            <a:r>
              <a:rPr lang="fr-CH" dirty="0"/>
              <a:t>More </a:t>
            </a:r>
            <a:r>
              <a:rPr lang="fr-CH" dirty="0" err="1"/>
              <a:t>environmentally</a:t>
            </a:r>
            <a:r>
              <a:rPr lang="fr-CH" dirty="0"/>
              <a:t> </a:t>
            </a:r>
            <a:r>
              <a:rPr lang="fr-CH" dirty="0" err="1"/>
              <a:t>friendly</a:t>
            </a:r>
            <a:endParaRPr lang="fr-CH" dirty="0"/>
          </a:p>
          <a:p>
            <a:pPr>
              <a:buFont typeface="Arial" panose="020B0604020202020204" pitchFamily="34" charset="0"/>
              <a:buChar char="•"/>
            </a:pPr>
            <a:endParaRPr lang="fr-CH" dirty="0"/>
          </a:p>
          <a:p>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1274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- 65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3 (Time allocation 20 mins) – participant Exercise</a:t>
            </a:r>
            <a:endParaRPr dirty="0"/>
          </a:p>
        </p:txBody>
      </p:sp>
      <p:sp>
        <p:nvSpPr>
          <p:cNvPr id="130" name="Google Shape;13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participant exercise to identify risks and mitigations associated with ranges, and practice completing a range safety certificate</a:t>
            </a:r>
          </a:p>
          <a:p>
            <a:pPr marL="171450" lvl="0" indent="-171450" algn="l" rtl="0">
              <a:spcBef>
                <a:spcPts val="0"/>
              </a:spcBef>
              <a:spcAft>
                <a:spcPts val="0"/>
              </a:spcAft>
              <a:buClr>
                <a:schemeClr val="dk1"/>
              </a:buClr>
              <a:buSzPts val="1200"/>
              <a:buFont typeface="Arial"/>
              <a:buChar char="•"/>
            </a:pPr>
            <a:endParaRPr lang="en-GB" sz="1200" b="1"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effectLst/>
                <a:latin typeface="Calibri"/>
                <a:ea typeface="Calibri"/>
                <a:cs typeface="Calibri"/>
                <a:sym typeface="Calibri"/>
              </a:rPr>
              <a:t>The next slides contain a map and some participant tips for these exercises. </a:t>
            </a:r>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extLst>
      <p:ext uri="{BB962C8B-B14F-4D97-AF65-F5344CB8AC3E}">
        <p14:creationId xmlns:p14="http://schemas.microsoft.com/office/powerpoint/2010/main" val="22654796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UN CARANA scenario for exercise</a:t>
            </a:r>
          </a:p>
          <a:p>
            <a:pPr marL="171450" lvl="0" indent="-171450" algn="l" rtl="0">
              <a:spcBef>
                <a:spcPts val="0"/>
              </a:spcBef>
              <a:spcAft>
                <a:spcPts val="0"/>
              </a:spcAft>
              <a:buClr>
                <a:schemeClr val="dk1"/>
              </a:buClr>
              <a:buSzPts val="1200"/>
              <a:buFont typeface="Arial"/>
              <a:buChar char="•"/>
            </a:pPr>
            <a:endParaRPr lang="en-GB" sz="1200" b="0" i="0" u="sng" strike="noStrike" cap="none" dirty="0">
              <a:solidFill>
                <a:schemeClr val="dk1"/>
              </a:solidFill>
              <a:effectLst/>
              <a:latin typeface="Calibri"/>
              <a:ea typeface="Calibri"/>
              <a:cs typeface="Calibri"/>
              <a:sym typeface="Calibri"/>
            </a:endParaRPr>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extLst>
      <p:ext uri="{BB962C8B-B14F-4D97-AF65-F5344CB8AC3E}">
        <p14:creationId xmlns:p14="http://schemas.microsoft.com/office/powerpoint/2010/main" val="1615162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Provide tips to support participant exercise </a:t>
            </a:r>
          </a:p>
          <a:p>
            <a:pPr marL="171450" lvl="0" indent="-171450" algn="l" rtl="0">
              <a:spcBef>
                <a:spcPts val="0"/>
              </a:spcBef>
              <a:spcAft>
                <a:spcPts val="0"/>
              </a:spcAft>
              <a:buClr>
                <a:schemeClr val="dk1"/>
              </a:buClr>
              <a:buSzPts val="1200"/>
              <a:buFont typeface="Arial"/>
              <a:buChar char="•"/>
            </a:pPr>
            <a:endParaRPr lang="en-GB" sz="1200" b="0"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In groups, </a:t>
            </a:r>
            <a:r>
              <a:rPr lang="en-US" sz="1200" dirty="0"/>
              <a:t>list all of the risks ranges pose in UN field operations </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Review another group’s list and develop mitigation measures for the risks, based on </a:t>
            </a:r>
            <a:r>
              <a:rPr lang="en-US" sz="1200" dirty="0"/>
              <a:t>the UN Manual on Ammunition Management and associated documents</a:t>
            </a:r>
          </a:p>
          <a:p>
            <a:pPr marL="0" lvl="0" indent="0" algn="l" rtl="0">
              <a:spcBef>
                <a:spcPts val="0"/>
              </a:spcBef>
              <a:spcAft>
                <a:spcPts val="0"/>
              </a:spcAft>
              <a:buNone/>
            </a:pPr>
            <a:r>
              <a:rPr lang="en-US" sz="1200" dirty="0"/>
              <a:t>Develop a range safety report (</a:t>
            </a:r>
            <a:r>
              <a:rPr lang="en-US" sz="1200" dirty="0" err="1"/>
              <a:t>pg</a:t>
            </a:r>
            <a:r>
              <a:rPr lang="en-US" sz="1200" dirty="0"/>
              <a:t> 57 UN WAM) including an assessment of the environmental impact of the range. </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When the groups have completed their groupwork, work through the answers with the class and ask questions. </a:t>
            </a:r>
          </a:p>
          <a:p>
            <a:pPr marL="0" indent="0">
              <a:defRPr/>
            </a:pPr>
            <a:r>
              <a:rPr lang="en-GB" dirty="0"/>
              <a:t>The solution needs to consider the point listed here:</a:t>
            </a:r>
          </a:p>
          <a:p>
            <a:pPr marL="0" indent="0">
              <a:defRPr/>
            </a:pPr>
            <a:r>
              <a:rPr lang="en-GB" dirty="0"/>
              <a:t>Permission to conduct range practice (SOP). </a:t>
            </a:r>
          </a:p>
          <a:p>
            <a:pPr marL="685800" lvl="1" indent="0">
              <a:lnSpc>
                <a:spcPct val="90000"/>
              </a:lnSpc>
              <a:defRPr/>
            </a:pPr>
            <a:r>
              <a:rPr lang="en-US" dirty="0"/>
              <a:t>➢Communication requirements. </a:t>
            </a:r>
          </a:p>
          <a:p>
            <a:pPr marL="685800" lvl="1" indent="0">
              <a:lnSpc>
                <a:spcPct val="90000"/>
              </a:lnSpc>
              <a:defRPr/>
            </a:pPr>
            <a:r>
              <a:rPr lang="en-US" dirty="0"/>
              <a:t>➢ Sentry locations and encroachment control. </a:t>
            </a:r>
          </a:p>
          <a:p>
            <a:pPr marL="685800" lvl="1" indent="0">
              <a:lnSpc>
                <a:spcPct val="90000"/>
              </a:lnSpc>
              <a:defRPr/>
            </a:pPr>
            <a:r>
              <a:rPr lang="en-US" dirty="0"/>
              <a:t>➢ Danger flag locations. </a:t>
            </a:r>
          </a:p>
          <a:p>
            <a:pPr marL="685800" lvl="1" indent="0">
              <a:lnSpc>
                <a:spcPct val="90000"/>
              </a:lnSpc>
              <a:defRPr/>
            </a:pPr>
            <a:r>
              <a:rPr lang="en-US" dirty="0"/>
              <a:t>➢ Range movement management and restrictions. </a:t>
            </a:r>
          </a:p>
          <a:p>
            <a:pPr marL="685800" lvl="1" indent="0">
              <a:lnSpc>
                <a:spcPct val="90000"/>
              </a:lnSpc>
              <a:defRPr/>
            </a:pPr>
            <a:r>
              <a:rPr lang="en-US" dirty="0"/>
              <a:t>➢ Range clearance certificate on completion of range practice.</a:t>
            </a:r>
          </a:p>
          <a:p>
            <a:pPr marL="685800" lvl="1" indent="0">
              <a:lnSpc>
                <a:spcPct val="90000"/>
              </a:lnSpc>
              <a:defRPr/>
            </a:pPr>
            <a:r>
              <a:rPr lang="en-US" dirty="0"/>
              <a:t>➢ Range security on completion of range practice. </a:t>
            </a:r>
          </a:p>
          <a:p>
            <a:pPr marL="685800" lvl="1" indent="0">
              <a:lnSpc>
                <a:spcPct val="90000"/>
              </a:lnSpc>
              <a:defRPr/>
            </a:pPr>
            <a:r>
              <a:rPr lang="en-US" dirty="0"/>
              <a:t>➢ Other issues relevant to a specific range.</a:t>
            </a:r>
          </a:p>
          <a:p>
            <a:pPr marL="0" indent="0">
              <a:defRPr/>
            </a:pPr>
            <a:endParaRPr lang="en-GB"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1866084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Introduce the Key Learning Points</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2.2.9.1 Discuss necessity, responsibility and planning for the disposal of Unserviceable ammunition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2.2.9.2 Discuss the provision of Ranges, range siting Boards and safety Boards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2.2.9.3 Discuss the issuing of a "Certificate of Disposal" of unserviceable Ammunition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2.2.9.4 Examine Ammunition Destruction - Burning Tanks, Open Burning &amp; Open Detonation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2.2.9.5 Examine the safe use, construction and closure of Ranges</a:t>
            </a:r>
            <a:r>
              <a:rPr lang="en-GB" dirty="0"/>
              <a:t> </a:t>
            </a:r>
            <a:endParaRPr dirty="0"/>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e245b3fbdc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ge245b3fbd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i="0" u="none" strike="noStrike" cap="none" dirty="0">
                <a:solidFill>
                  <a:schemeClr val="dk1"/>
                </a:solidFill>
                <a:latin typeface="Calibri"/>
                <a:ea typeface="Calibri"/>
                <a:cs typeface="Calibri"/>
                <a:sym typeface="Calibri"/>
              </a:rPr>
              <a:t>Phase 3. Consolidation (Time allocation - 10 min)</a:t>
            </a: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Calibri"/>
                <a:ea typeface="Calibri"/>
                <a:cs typeface="Calibri"/>
                <a:sym typeface="Calibri"/>
              </a:rPr>
              <a:t>Recap Key Learning Points </a:t>
            </a:r>
            <a:endParaRPr lang="en-GB" sz="1200" b="1"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Give participants opportunity to ask any questions</a:t>
            </a: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2.2.9.1 Discuss necessity, responsibility and planning for the disposal of Unserviceable ammunition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2.2.9.2 Discuss the provision of Ranges, range siting Boards and safety Boards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2.2.9.3 Discuss the issuing of a "Certificate of Disposal" of unserviceable Ammunition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2.2.9.4 Examine Ammunition Destruction - Burning Tanks, Open Burning &amp; Open Detonation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2.2.9.5 Examine the safe use, construction and closure of Ranges</a:t>
            </a:r>
            <a:r>
              <a:rPr lang="en-GB" dirty="0"/>
              <a:t> </a:t>
            </a:r>
            <a:endParaRPr dirty="0"/>
          </a:p>
        </p:txBody>
      </p:sp>
      <p:sp>
        <p:nvSpPr>
          <p:cNvPr id="143" name="Google Shape;143;ge245b3fbdc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GB" sz="1200" b="0" i="0" u="none" strike="noStrike" cap="none" dirty="0">
                <a:solidFill>
                  <a:schemeClr val="dk1"/>
                </a:solidFill>
                <a:latin typeface="Calibri"/>
                <a:ea typeface="Calibri"/>
                <a:cs typeface="Calibri"/>
                <a:sym typeface="Calibri"/>
              </a:rPr>
              <a:t>Look ahead to the next lesson of the course:</a:t>
            </a:r>
            <a:endParaRPr dirty="0"/>
          </a:p>
          <a:p>
            <a:pPr marL="457200" lvl="1" indent="0" algn="l" rtl="0">
              <a:spcBef>
                <a:spcPts val="0"/>
              </a:spcBef>
              <a:spcAft>
                <a:spcPts val="0"/>
              </a:spcAft>
              <a:buNone/>
            </a:pPr>
            <a:r>
              <a:rPr lang="en-GB" sz="1200" dirty="0">
                <a:solidFill>
                  <a:schemeClr val="dk1"/>
                </a:solidFill>
                <a:highlight>
                  <a:srgbClr val="FFFF00"/>
                </a:highlight>
                <a:latin typeface="Calibri"/>
                <a:ea typeface="Calibri"/>
                <a:cs typeface="Calibri"/>
                <a:sym typeface="Calibri"/>
              </a:rPr>
              <a:t>Safeguarding</a:t>
            </a:r>
            <a:endParaRPr sz="1200" dirty="0">
              <a:solidFill>
                <a:schemeClr val="dk1"/>
              </a:solidFill>
              <a:highlight>
                <a:srgbClr val="FFFF00"/>
              </a:highlight>
              <a:latin typeface="Calibri"/>
              <a:ea typeface="Calibri"/>
              <a:cs typeface="Calibri"/>
              <a:sym typeface="Calibri"/>
            </a:endParaRPr>
          </a:p>
        </p:txBody>
      </p:sp>
      <p:sp>
        <p:nvSpPr>
          <p:cNvPr id="165" name="Google Shape;16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1. Introduction (</a:t>
            </a:r>
            <a:r>
              <a:rPr lang="en-GB" sz="1200">
                <a:solidFill>
                  <a:schemeClr val="dk1"/>
                </a:solidFill>
                <a:latin typeface="Calibri"/>
                <a:ea typeface="Calibri"/>
                <a:cs typeface="Calibri"/>
                <a:sym typeface="Calibri"/>
              </a:rPr>
              <a:t>Time allocation - 15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91" name="Google Shape;9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4 key reference documents that relate to the effective and safe range management on operational missions.</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content in the UN WAM Policy that relates to the effective and safe range management on operational missions.</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593421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content in the Manual on Ammunition Management that relates to the effective and safe range management on operational missions.</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438228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content in the Manual on Ammunition Management that relates to the effective and safe range management on operational missions.</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837510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Highlight the content in the Manual on Ammunition Management that relates to the effective and safe range management on operational missions.</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extLst>
      <p:ext uri="{BB962C8B-B14F-4D97-AF65-F5344CB8AC3E}">
        <p14:creationId xmlns:p14="http://schemas.microsoft.com/office/powerpoint/2010/main" val="3222446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0ECE3B05-C5C0-46A3-B32A-924204523F3C}"/>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14"/>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14"/>
          <p:cNvSpPr/>
          <p:nvPr/>
        </p:nvSpPr>
        <p:spPr>
          <a:xfrm>
            <a:off x="791688" y="0"/>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14"/>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14"/>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14"/>
          <p:cNvSpPr/>
          <p:nvPr/>
        </p:nvSpPr>
        <p:spPr>
          <a:xfrm flipH="1">
            <a:off x="2691829" y="5116530"/>
            <a:ext cx="7007341" cy="1520575"/>
          </a:xfrm>
          <a:prstGeom prst="homePlate">
            <a:avLst>
              <a:gd name="adj" fmla="val 5000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4"/>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1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15"/>
          <p:cNvGrpSpPr/>
          <p:nvPr/>
        </p:nvGrpSpPr>
        <p:grpSpPr>
          <a:xfrm>
            <a:off x="3994359" y="1512277"/>
            <a:ext cx="4850703" cy="4423875"/>
            <a:chOff x="1154017" y="-431080"/>
            <a:chExt cx="2785558" cy="2642900"/>
          </a:xfrm>
        </p:grpSpPr>
        <p:sp>
          <p:nvSpPr>
            <p:cNvPr id="21" name="Google Shape;21;p15"/>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15"/>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15"/>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1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1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5"/>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16"/>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16"/>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16"/>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16"/>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16"/>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17"/>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7"/>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17"/>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17"/>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18"/>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1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18"/>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18"/>
          <p:cNvPicPr preferRelativeResize="0"/>
          <p:nvPr/>
        </p:nvPicPr>
        <p:blipFill rotWithShape="1">
          <a:blip r:embed="rId2">
            <a:alphaModFix/>
          </a:blip>
          <a:srcRect/>
          <a:stretch/>
        </p:blipFill>
        <p:spPr>
          <a:xfrm>
            <a:off x="237273" y="258173"/>
            <a:ext cx="600462" cy="50998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19"/>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19"/>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19"/>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20"/>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20"/>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20"/>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20"/>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data.unsaferguard.org/iatg/en/IATG-10.10-Demilitarization-destruction-logistic-disposal-IATG-V.3.pdf"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data.unsaferguard.org/iatg/en/IATG-10.10-Demilitarization-destruction-logistic-disposal-IATG-V.3.pdf"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FFFFF"/>
              </a:buClr>
              <a:buSzPts val="2400"/>
              <a:buNone/>
            </a:pPr>
            <a:r>
              <a:rPr lang="en-US" dirty="0">
                <a:solidFill>
                  <a:srgbClr val="FFFFFF"/>
                </a:solidFill>
                <a:latin typeface="Arial"/>
                <a:ea typeface="Arial"/>
                <a:cs typeface="Arial"/>
                <a:sym typeface="Arial"/>
              </a:rPr>
              <a:t>Weapons and Ammunition Management in UN Peace Operations</a:t>
            </a:r>
          </a:p>
        </p:txBody>
      </p:sp>
      <p:sp>
        <p:nvSpPr>
          <p:cNvPr id="58" name="Google Shape;58;p1"/>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b="1" dirty="0"/>
              <a:t>Range Management </a:t>
            </a:r>
            <a:endParaRP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2. Manual on Ammunition Management</a:t>
            </a:r>
            <a:endParaRPr sz="32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Disposal of Unserviceable Ammunition</a:t>
            </a:r>
          </a:p>
          <a:p>
            <a:pPr marL="228600" indent="0">
              <a:spcBef>
                <a:spcPts val="0"/>
              </a:spcBef>
              <a:buSzPct val="100000"/>
              <a:buNone/>
            </a:pPr>
            <a:endParaRPr lang="en-US" sz="2000" dirty="0"/>
          </a:p>
          <a:p>
            <a:pPr marL="571500" indent="-342900">
              <a:spcBef>
                <a:spcPts val="0"/>
              </a:spcBef>
              <a:buSzPct val="100000"/>
            </a:pPr>
            <a:r>
              <a:rPr lang="en-US" sz="2000" dirty="0"/>
              <a:t>Unserviceable ammunition must be disposed of due to the risk that it poses to the safety of UN personnel, local population and environment.</a:t>
            </a:r>
          </a:p>
          <a:p>
            <a:pPr marL="228600" indent="0">
              <a:spcBef>
                <a:spcPts val="0"/>
              </a:spcBef>
              <a:buSzPct val="100000"/>
              <a:buNone/>
            </a:pPr>
            <a:endParaRPr lang="en-US" sz="2000" dirty="0"/>
          </a:p>
          <a:p>
            <a:pPr marL="571500" indent="-342900">
              <a:spcBef>
                <a:spcPts val="0"/>
              </a:spcBef>
              <a:buSzPct val="100000"/>
            </a:pPr>
            <a:r>
              <a:rPr lang="en-US" sz="2000" dirty="0"/>
              <a:t>Contingent commander will obtain permission for disposal from the national authorities. </a:t>
            </a:r>
          </a:p>
          <a:p>
            <a:pPr marL="571500" indent="-342900">
              <a:spcBef>
                <a:spcPts val="0"/>
              </a:spcBef>
              <a:buSzPct val="100000"/>
            </a:pPr>
            <a:endParaRPr lang="en-US" sz="2000" dirty="0"/>
          </a:p>
          <a:p>
            <a:pPr marL="571500" indent="-342900">
              <a:spcBef>
                <a:spcPts val="0"/>
              </a:spcBef>
              <a:buSzPct val="100000"/>
            </a:pPr>
            <a:r>
              <a:rPr lang="en-US" sz="2000" dirty="0"/>
              <a:t>Force EOD units are responsible for the disposal of unserviceable ammunition. If there are no EOD units in the mission then UNMAS may be requested to carry out the disposal. </a:t>
            </a:r>
          </a:p>
          <a:p>
            <a:pPr marL="571500" indent="-342900">
              <a:spcBef>
                <a:spcPts val="0"/>
              </a:spcBef>
              <a:buSzPct val="100000"/>
            </a:pPr>
            <a:endParaRPr lang="en-US" sz="2000" dirty="0"/>
          </a:p>
          <a:p>
            <a:pPr marL="571500" indent="-342900">
              <a:spcBef>
                <a:spcPts val="0"/>
              </a:spcBef>
              <a:buSzPct val="100000"/>
            </a:pPr>
            <a:r>
              <a:rPr lang="en-US" sz="2000" dirty="0"/>
              <a:t>Explosives used in the disposal will be reimbursed as per the COE manual. </a:t>
            </a:r>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3699961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2. Manual on Ammunition Management</a:t>
            </a:r>
            <a:endParaRPr sz="32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Certificate of Disposal of Unserviceable Ammunition</a:t>
            </a:r>
          </a:p>
          <a:p>
            <a:pPr marL="228600" indent="0">
              <a:spcBef>
                <a:spcPts val="0"/>
              </a:spcBef>
              <a:buSzPct val="100000"/>
              <a:buNone/>
            </a:pPr>
            <a:endParaRPr lang="en-US" sz="2000" dirty="0"/>
          </a:p>
          <a:p>
            <a:pPr marL="571500" indent="-342900">
              <a:spcBef>
                <a:spcPts val="0"/>
              </a:spcBef>
              <a:buSzPct val="100000"/>
            </a:pPr>
            <a:r>
              <a:rPr lang="en-US" sz="2000" dirty="0"/>
              <a:t>A certificate of destruction will be rendered by the Force EOD unit / UNMAS and this will be sent to the military and police unit with a copy sent to SATO and COE unit. </a:t>
            </a:r>
          </a:p>
          <a:p>
            <a:pPr marL="571500" indent="-342900">
              <a:spcBef>
                <a:spcPts val="0"/>
              </a:spcBef>
              <a:buSzPct val="100000"/>
            </a:pPr>
            <a:endParaRPr lang="en-US" sz="2000" dirty="0"/>
          </a:p>
          <a:p>
            <a:pPr marL="571500" indent="-342900">
              <a:spcBef>
                <a:spcPts val="0"/>
              </a:spcBef>
              <a:buSzPct val="100000"/>
            </a:pPr>
            <a:r>
              <a:rPr lang="en-US" sz="2000" dirty="0"/>
              <a:t>The creation of the Operational Ammunition Expenditure Certificate (OAEC) will be in line with the COE Manual and the COE Field Verification and Control Guidelines. This should be verified by the SATO. </a:t>
            </a:r>
          </a:p>
          <a:p>
            <a:pPr marL="228600" indent="0">
              <a:spcBef>
                <a:spcPts val="0"/>
              </a:spcBef>
              <a:buSzPct val="100000"/>
              <a:buNone/>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3494878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algn="ctr"/>
            <a:r>
              <a:rPr lang="en-US" sz="2400"/>
              <a:t>3. IATG 10.10 Demilitarisation, destruction and logistic disposal of conventional ammunition  </a:t>
            </a:r>
            <a:br>
              <a:rPr lang="en-US" sz="2400"/>
            </a:br>
            <a:r>
              <a:rPr lang="en-US" sz="2400"/>
              <a:t> </a:t>
            </a:r>
            <a:endParaRPr sz="24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What is covered by </a:t>
            </a:r>
            <a:r>
              <a:rPr lang="en-US" sz="2000" b="1" dirty="0">
                <a:hlinkClick r:id="rId3"/>
              </a:rPr>
              <a:t>IATG 10.10</a:t>
            </a:r>
            <a:r>
              <a:rPr lang="en-US" sz="2000" b="1" dirty="0"/>
              <a:t>?</a:t>
            </a:r>
          </a:p>
          <a:p>
            <a:pPr marL="228600" indent="0">
              <a:spcBef>
                <a:spcPts val="0"/>
              </a:spcBef>
              <a:buSzPct val="100000"/>
              <a:buNone/>
            </a:pPr>
            <a:endParaRPr lang="en-US" sz="2000" b="1" dirty="0"/>
          </a:p>
          <a:p>
            <a:pPr marL="571500" indent="-342900">
              <a:spcBef>
                <a:spcPts val="0"/>
              </a:spcBef>
              <a:buSzPct val="100000"/>
            </a:pPr>
            <a:r>
              <a:rPr lang="en-US" sz="2000" dirty="0"/>
              <a:t>International legislation</a:t>
            </a:r>
          </a:p>
          <a:p>
            <a:pPr marL="228600" indent="0">
              <a:spcBef>
                <a:spcPts val="0"/>
              </a:spcBef>
              <a:buSzPct val="100000"/>
              <a:buNone/>
            </a:pPr>
            <a:endParaRPr lang="en-US" sz="2000" dirty="0"/>
          </a:p>
          <a:p>
            <a:pPr marL="571500" indent="-342900">
              <a:spcBef>
                <a:spcPts val="0"/>
              </a:spcBef>
              <a:buSzPct val="100000"/>
            </a:pPr>
            <a:r>
              <a:rPr lang="en-US" sz="2000" dirty="0" err="1"/>
              <a:t>Demilitarisation</a:t>
            </a:r>
            <a:r>
              <a:rPr lang="en-US" sz="2000" dirty="0"/>
              <a:t> cycle</a:t>
            </a:r>
          </a:p>
          <a:p>
            <a:pPr marL="228600" indent="0">
              <a:spcBef>
                <a:spcPts val="0"/>
              </a:spcBef>
              <a:buSzPct val="100000"/>
              <a:buNone/>
            </a:pPr>
            <a:endParaRPr lang="en-US" sz="2000" dirty="0"/>
          </a:p>
          <a:p>
            <a:pPr marL="571500" indent="-342900">
              <a:spcBef>
                <a:spcPts val="0"/>
              </a:spcBef>
              <a:buSzPct val="100000"/>
            </a:pPr>
            <a:r>
              <a:rPr lang="en-US" sz="2000" dirty="0"/>
              <a:t>Technical factors which need to be addressed by the disposal unit including the emission levels and the technology that must be used to reach these levels</a:t>
            </a:r>
          </a:p>
          <a:p>
            <a:pPr marL="571500" indent="-342900">
              <a:spcBef>
                <a:spcPts val="0"/>
              </a:spcBef>
              <a:buSzPct val="100000"/>
            </a:pPr>
            <a:endParaRPr lang="en-US" sz="2000" dirty="0"/>
          </a:p>
          <a:p>
            <a:pPr marL="571500" indent="-342900">
              <a:spcBef>
                <a:spcPts val="0"/>
              </a:spcBef>
              <a:buSzPct val="100000"/>
            </a:pPr>
            <a:r>
              <a:rPr lang="en-US" sz="2000" dirty="0" err="1"/>
              <a:t>Demilitarisation</a:t>
            </a:r>
            <a:r>
              <a:rPr lang="en-US" sz="2000" dirty="0"/>
              <a:t> and destruction technology and techniques (see details in later slides (19))</a:t>
            </a:r>
          </a:p>
          <a:p>
            <a:pPr marL="571500" indent="-342900">
              <a:spcBef>
                <a:spcPts val="0"/>
              </a:spcBef>
              <a:buSzPct val="100000"/>
            </a:pPr>
            <a:endParaRPr lang="en-US" sz="2000" dirty="0"/>
          </a:p>
          <a:p>
            <a:pPr marL="571500" indent="-342900">
              <a:spcBef>
                <a:spcPts val="0"/>
              </a:spcBef>
              <a:buSzPct val="100000"/>
            </a:pPr>
            <a:r>
              <a:rPr lang="en-US" sz="2000" dirty="0"/>
              <a:t>Management of stockpile </a:t>
            </a:r>
            <a:r>
              <a:rPr lang="en-US" sz="2000" dirty="0" err="1"/>
              <a:t>demilitarisation</a:t>
            </a:r>
            <a:r>
              <a:rPr lang="en-US" sz="2000" dirty="0"/>
              <a:t> or destruction</a:t>
            </a:r>
          </a:p>
          <a:p>
            <a:pPr marL="571500" indent="-342900">
              <a:spcBef>
                <a:spcPts val="0"/>
              </a:spcBef>
              <a:buSzPct val="100000"/>
            </a:pPr>
            <a:endParaRPr lang="en-US" sz="2000" dirty="0"/>
          </a:p>
          <a:p>
            <a:pPr marL="571500" indent="-342900">
              <a:spcBef>
                <a:spcPts val="0"/>
              </a:spcBef>
              <a:buSzPct val="100000"/>
            </a:pPr>
            <a:r>
              <a:rPr lang="en-US" sz="2000" dirty="0"/>
              <a:t>Quality management </a:t>
            </a:r>
          </a:p>
          <a:p>
            <a:pPr marL="571500" indent="-342900">
              <a:spcBef>
                <a:spcPts val="0"/>
              </a:spcBef>
              <a:buSzPct val="100000"/>
            </a:pPr>
            <a:endParaRPr lang="en-US" sz="2000" dirty="0"/>
          </a:p>
          <a:p>
            <a:pPr marL="571500" indent="-342900">
              <a:spcBef>
                <a:spcPts val="0"/>
              </a:spcBef>
              <a:buSzPct val="100000"/>
            </a:pPr>
            <a:r>
              <a:rPr lang="en-US" sz="2000" dirty="0"/>
              <a:t>Environmental management</a:t>
            </a:r>
          </a:p>
          <a:p>
            <a:pPr marL="228600" indent="0">
              <a:spcBef>
                <a:spcPts val="0"/>
              </a:spcBef>
              <a:buSzPct val="100000"/>
              <a:buNone/>
            </a:pPr>
            <a:endParaRPr lang="en-US" sz="2000" dirty="0"/>
          </a:p>
        </p:txBody>
      </p:sp>
    </p:spTree>
    <p:extLst>
      <p:ext uri="{BB962C8B-B14F-4D97-AF65-F5344CB8AC3E}">
        <p14:creationId xmlns:p14="http://schemas.microsoft.com/office/powerpoint/2010/main" val="1729348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6"/>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Range Safety Boards and their roles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2400" dirty="0"/>
              <a:t>Range Safety Board (Annex L to UNMAM)</a:t>
            </a:r>
            <a:endParaRPr sz="2400" dirty="0"/>
          </a:p>
        </p:txBody>
      </p:sp>
      <p:sp>
        <p:nvSpPr>
          <p:cNvPr id="100" name="Google Shape;100;p5"/>
          <p:cNvSpPr txBox="1">
            <a:spLocks noGrp="1"/>
          </p:cNvSpPr>
          <p:nvPr>
            <p:ph type="body" idx="1"/>
          </p:nvPr>
        </p:nvSpPr>
        <p:spPr>
          <a:xfrm>
            <a:off x="629841" y="1000167"/>
            <a:ext cx="7886699" cy="4844441"/>
          </a:xfrm>
          <a:prstGeom prst="rect">
            <a:avLst/>
          </a:prstGeom>
          <a:noFill/>
          <a:ln>
            <a:noFill/>
          </a:ln>
        </p:spPr>
        <p:txBody>
          <a:bodyPr spcFirstLastPara="1" wrap="square" lIns="91425" tIns="45700" rIns="91425" bIns="45700" anchor="t" anchorCtr="0">
            <a:noAutofit/>
          </a:bodyPr>
          <a:lstStyle/>
          <a:p>
            <a:pPr marL="571500" indent="-342900">
              <a:spcBef>
                <a:spcPts val="0"/>
              </a:spcBef>
              <a:buSzPct val="100000"/>
            </a:pPr>
            <a:r>
              <a:rPr lang="en-US" sz="2000" dirty="0"/>
              <a:t>UN missions will establish a Range Safety Board when using firing ranges provided by the host government or mission constructed</a:t>
            </a:r>
          </a:p>
          <a:p>
            <a:pPr marL="571500" indent="-342900">
              <a:spcBef>
                <a:spcPts val="0"/>
              </a:spcBef>
              <a:buSzPct val="100000"/>
            </a:pPr>
            <a:endParaRPr lang="en-US" sz="2000" dirty="0"/>
          </a:p>
          <a:p>
            <a:pPr>
              <a:buSzPct val="100000"/>
            </a:pPr>
            <a:r>
              <a:rPr lang="en-US" sz="2000" dirty="0"/>
              <a:t>Mission constructed ranges will be built under permission of the host government and an environmental impact assessment should be carried out prior to construction (SOP 2019.09 - Environmental Impact Assessment for UN Field Missions)</a:t>
            </a:r>
            <a:endParaRPr lang="en-US" dirty="0"/>
          </a:p>
          <a:p>
            <a:pPr marL="571500" indent="-342900">
              <a:spcBef>
                <a:spcPts val="0"/>
              </a:spcBef>
              <a:buSzPct val="100000"/>
            </a:pPr>
            <a:endParaRPr lang="en-US" sz="2000" dirty="0"/>
          </a:p>
          <a:p>
            <a:pPr marL="571500" indent="-342900">
              <a:spcBef>
                <a:spcPts val="0"/>
              </a:spcBef>
              <a:buSzPct val="100000"/>
            </a:pPr>
            <a:r>
              <a:rPr lang="en-US" sz="2000" dirty="0"/>
              <a:t>A </a:t>
            </a:r>
            <a:r>
              <a:rPr lang="en-US" sz="2000" u="sng" dirty="0"/>
              <a:t>Range Siting Board </a:t>
            </a:r>
            <a:r>
              <a:rPr lang="en-US" sz="2000" dirty="0"/>
              <a:t>shall convene to approve the location and design of the firing range</a:t>
            </a:r>
          </a:p>
          <a:p>
            <a:pPr marL="571500" indent="-342900">
              <a:spcBef>
                <a:spcPts val="0"/>
              </a:spcBef>
              <a:buSzPct val="100000"/>
            </a:pPr>
            <a:endParaRPr lang="en-US" sz="2000" dirty="0"/>
          </a:p>
          <a:p>
            <a:pPr marL="571500" indent="-342900">
              <a:spcBef>
                <a:spcPts val="0"/>
              </a:spcBef>
              <a:buSzPct val="100000"/>
            </a:pPr>
            <a:r>
              <a:rPr lang="en-US" sz="2000" dirty="0"/>
              <a:t>The </a:t>
            </a:r>
            <a:r>
              <a:rPr lang="en-US" sz="2000" u="sng" dirty="0"/>
              <a:t>Range Safety Board </a:t>
            </a:r>
            <a:r>
              <a:rPr lang="en-US" sz="2000" dirty="0"/>
              <a:t>will provide certified assessments to the Range Siting Board on safety issues when mission-constructed ranges are required</a:t>
            </a:r>
          </a:p>
          <a:p>
            <a:pPr marL="571500" indent="-342900">
              <a:spcBef>
                <a:spcPts val="0"/>
              </a:spcBef>
              <a:buSzPct val="100000"/>
            </a:pPr>
            <a:endParaRPr lang="en-US" sz="2000" dirty="0"/>
          </a:p>
          <a:p>
            <a:pPr marL="571500" indent="-342900">
              <a:spcBef>
                <a:spcPts val="0"/>
              </a:spcBef>
              <a:buSzPct val="100000"/>
            </a:pPr>
            <a:r>
              <a:rPr lang="en-US" sz="2000" dirty="0"/>
              <a:t>The Range Safety Board will ensure that safety issues regarding the range are included in the Range Safety Orders</a:t>
            </a:r>
          </a:p>
          <a:p>
            <a:pPr marL="571500" indent="-342900">
              <a:spcBef>
                <a:spcPts val="0"/>
              </a:spcBef>
              <a:buSzPct val="100000"/>
            </a:pPr>
            <a:endParaRPr lang="en-US" sz="2000" dirty="0"/>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34370157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Frequency of Practice / Firing Training</a:t>
            </a:r>
            <a:endParaRPr sz="32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571500" indent="-342900">
              <a:spcBef>
                <a:spcPts val="0"/>
              </a:spcBef>
              <a:buSzPct val="100000"/>
            </a:pPr>
            <a:r>
              <a:rPr lang="en-US" sz="2000"/>
              <a:t>Force firing standards may be set by DPO/ITS/OMA/PD in consultation with member states. This includes;</a:t>
            </a:r>
          </a:p>
          <a:p>
            <a:pPr marL="1028700" lvl="1" indent="-342900">
              <a:spcBef>
                <a:spcPts val="0"/>
              </a:spcBef>
              <a:buSzPct val="100000"/>
            </a:pPr>
            <a:r>
              <a:rPr lang="en-US" sz="2000"/>
              <a:t>Pre-deployment</a:t>
            </a:r>
          </a:p>
          <a:p>
            <a:pPr marL="1028700" lvl="1" indent="-342900">
              <a:spcBef>
                <a:spcPts val="0"/>
              </a:spcBef>
              <a:buSzPct val="100000"/>
            </a:pPr>
            <a:r>
              <a:rPr lang="en-US" sz="2000"/>
              <a:t>Induction </a:t>
            </a:r>
          </a:p>
          <a:p>
            <a:pPr marL="1028700" lvl="1" indent="-342900">
              <a:spcBef>
                <a:spcPts val="0"/>
              </a:spcBef>
              <a:buSzPct val="100000"/>
            </a:pPr>
            <a:r>
              <a:rPr lang="en-US" sz="2000"/>
              <a:t>In-mission training</a:t>
            </a:r>
          </a:p>
          <a:p>
            <a:pPr marL="1028700" lvl="1" indent="-342900">
              <a:spcBef>
                <a:spcPts val="0"/>
              </a:spcBef>
              <a:buSzPct val="100000"/>
            </a:pPr>
            <a:r>
              <a:rPr lang="en-US" sz="2000"/>
              <a:t>Ongoing training to maintain firing standards and to provide remedial training</a:t>
            </a:r>
          </a:p>
          <a:p>
            <a:pPr marL="1028700" lvl="1" indent="-342900">
              <a:spcBef>
                <a:spcPts val="0"/>
              </a:spcBef>
              <a:buSzPct val="100000"/>
            </a:pPr>
            <a:r>
              <a:rPr lang="en-US" sz="2000"/>
              <a:t>Scenario based training to address mission-specific operational firing</a:t>
            </a:r>
          </a:p>
          <a:p>
            <a:pPr marL="1028700" lvl="1" indent="-342900">
              <a:spcBef>
                <a:spcPts val="0"/>
              </a:spcBef>
              <a:buSzPct val="100000"/>
            </a:pPr>
            <a:endParaRPr lang="en-US" sz="2000"/>
          </a:p>
          <a:p>
            <a:pPr marL="571500" indent="-342900">
              <a:spcBef>
                <a:spcPts val="0"/>
              </a:spcBef>
              <a:buSzPct val="100000"/>
            </a:pPr>
            <a:r>
              <a:rPr lang="en-US" sz="2000"/>
              <a:t>Firing training shall be conducted at least once every 6 months during the tour of duty</a:t>
            </a:r>
          </a:p>
          <a:p>
            <a:pPr marL="571500" indent="-342900">
              <a:spcBef>
                <a:spcPts val="0"/>
              </a:spcBef>
              <a:buSzPct val="100000"/>
            </a:pPr>
            <a:endParaRPr lang="en-US" sz="2000"/>
          </a:p>
          <a:p>
            <a:pPr marL="571500" indent="-342900">
              <a:spcBef>
                <a:spcPts val="0"/>
              </a:spcBef>
              <a:buSzPct val="100000"/>
            </a:pPr>
            <a:r>
              <a:rPr lang="en-US" sz="2000"/>
              <a:t>T/PCCs shall adhere to national SOPs regarding level/standard of firing and to confirm serviceability of weapons</a:t>
            </a:r>
          </a:p>
          <a:p>
            <a:pPr marL="571500" indent="-342900">
              <a:spcBef>
                <a:spcPts val="0"/>
              </a:spcBef>
              <a:buSzPct val="100000"/>
            </a:pPr>
            <a:endParaRPr lang="en-US" sz="2000"/>
          </a:p>
          <a:p>
            <a:pPr marL="571500" indent="-342900">
              <a:spcBef>
                <a:spcPts val="0"/>
              </a:spcBef>
              <a:buSzPct val="100000"/>
            </a:pPr>
            <a:r>
              <a:rPr lang="en-US" sz="2000"/>
              <a:t>Military aviation units shall have their own regular training requirements, approved by national SOPs</a:t>
            </a:r>
          </a:p>
          <a:p>
            <a:pPr marL="571500" indent="-342900">
              <a:spcBef>
                <a:spcPts val="0"/>
              </a:spcBef>
              <a:buSzPct val="100000"/>
              <a:buFont typeface="Arial" panose="020B0604020202020204" pitchFamily="34" charset="0"/>
              <a:buChar char="•"/>
            </a:pPr>
            <a:endParaRPr lang="en-US" sz="2000"/>
          </a:p>
          <a:p>
            <a:pPr marL="228600" indent="0">
              <a:spcBef>
                <a:spcPts val="0"/>
              </a:spcBef>
              <a:buSzPct val="100000"/>
              <a:buNone/>
            </a:pPr>
            <a:endParaRPr lang="en-US" sz="2000"/>
          </a:p>
        </p:txBody>
      </p:sp>
    </p:spTree>
    <p:extLst>
      <p:ext uri="{BB962C8B-B14F-4D97-AF65-F5344CB8AC3E}">
        <p14:creationId xmlns:p14="http://schemas.microsoft.com/office/powerpoint/2010/main" val="1865249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lvl="0" algn="ctr"/>
            <a:r>
              <a:rPr lang="en-US" sz="3200"/>
              <a:t>Frequency of Practice / Firing Training</a:t>
            </a:r>
            <a:endParaRPr sz="32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571500" indent="-342900">
              <a:spcBef>
                <a:spcPts val="0"/>
              </a:spcBef>
              <a:buSzPct val="100000"/>
            </a:pPr>
            <a:r>
              <a:rPr lang="en-US" sz="2000" dirty="0"/>
              <a:t>Training ammunition shall be part of the operational ammuntion deployed to the mission (COE Manual, Chapter 3, Annex A)</a:t>
            </a:r>
          </a:p>
          <a:p>
            <a:pPr marL="571500" indent="-342900">
              <a:spcBef>
                <a:spcPts val="0"/>
              </a:spcBef>
              <a:buSzPct val="100000"/>
            </a:pPr>
            <a:endParaRPr lang="en-US" sz="2000" dirty="0"/>
          </a:p>
          <a:p>
            <a:pPr marL="571500" indent="-342900">
              <a:spcBef>
                <a:spcPts val="0"/>
              </a:spcBef>
              <a:buSzPct val="100000"/>
            </a:pPr>
            <a:r>
              <a:rPr lang="en-US" sz="2000" dirty="0"/>
              <a:t>Military and police units can use up to 10% of their overall </a:t>
            </a:r>
            <a:r>
              <a:rPr lang="en-US" sz="2000" dirty="0" err="1"/>
              <a:t>authorised</a:t>
            </a:r>
            <a:r>
              <a:rPr lang="en-US" sz="2000" dirty="0"/>
              <a:t> ammunition quantity for training purposes annually </a:t>
            </a:r>
          </a:p>
          <a:p>
            <a:pPr marL="571500" indent="-342900">
              <a:spcBef>
                <a:spcPts val="0"/>
              </a:spcBef>
              <a:buSzPct val="100000"/>
            </a:pPr>
            <a:endParaRPr lang="en-US" sz="2000" dirty="0"/>
          </a:p>
          <a:p>
            <a:pPr marL="571500" indent="-342900">
              <a:spcBef>
                <a:spcPts val="0"/>
              </a:spcBef>
              <a:buSzPct val="100000"/>
            </a:pPr>
            <a:r>
              <a:rPr lang="en-US" sz="2000" dirty="0"/>
              <a:t>This does not apply to military aviation, tank or artillery ammunition</a:t>
            </a:r>
          </a:p>
          <a:p>
            <a:pPr marL="571500" indent="-342900">
              <a:spcBef>
                <a:spcPts val="0"/>
              </a:spcBef>
              <a:buSzPct val="100000"/>
            </a:pPr>
            <a:endParaRPr lang="en-US" sz="2000" dirty="0"/>
          </a:p>
          <a:p>
            <a:pPr marL="228600" indent="0">
              <a:spcBef>
                <a:spcPts val="0"/>
              </a:spcBef>
              <a:buSzPct val="100000"/>
              <a:buNone/>
            </a:pPr>
            <a:r>
              <a:rPr lang="en-US" sz="2000" dirty="0"/>
              <a:t> </a:t>
            </a:r>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2952103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8"/>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Conduct of Firing Ranges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lvl="0" algn="ctr"/>
            <a:r>
              <a:rPr lang="en-US" sz="3200"/>
              <a:t>Conduct of Firing </a:t>
            </a:r>
            <a:endParaRPr sz="3200"/>
          </a:p>
        </p:txBody>
      </p:sp>
      <p:sp>
        <p:nvSpPr>
          <p:cNvPr id="100" name="Google Shape;100;p5"/>
          <p:cNvSpPr txBox="1">
            <a:spLocks noGrp="1"/>
          </p:cNvSpPr>
          <p:nvPr>
            <p:ph type="body" idx="1"/>
          </p:nvPr>
        </p:nvSpPr>
        <p:spPr>
          <a:xfrm>
            <a:off x="629842" y="1176547"/>
            <a:ext cx="7886699" cy="4844441"/>
          </a:xfrm>
          <a:prstGeom prst="rect">
            <a:avLst/>
          </a:prstGeom>
          <a:noFill/>
          <a:ln>
            <a:noFill/>
          </a:ln>
        </p:spPr>
        <p:txBody>
          <a:bodyPr spcFirstLastPara="1" wrap="square" lIns="91425" tIns="45700" rIns="91425" bIns="45700" anchor="t" anchorCtr="0">
            <a:noAutofit/>
          </a:bodyPr>
          <a:lstStyle/>
          <a:p>
            <a:pPr marL="571500" indent="-342900">
              <a:spcBef>
                <a:spcPts val="0"/>
              </a:spcBef>
              <a:buSzPct val="100000"/>
            </a:pPr>
            <a:r>
              <a:rPr lang="en-US" sz="2000" dirty="0"/>
              <a:t>Range SOPs shall be referred to ensuring all safety measures are in place prior to firing </a:t>
            </a:r>
          </a:p>
          <a:p>
            <a:pPr marL="571500" indent="-342900">
              <a:spcBef>
                <a:spcPts val="0"/>
              </a:spcBef>
              <a:buSzPct val="100000"/>
            </a:pPr>
            <a:endParaRPr lang="en-US" sz="2000" dirty="0"/>
          </a:p>
          <a:p>
            <a:pPr marL="571500" indent="-342900">
              <a:spcBef>
                <a:spcPts val="0"/>
              </a:spcBef>
              <a:buSzPct val="100000"/>
            </a:pPr>
            <a:r>
              <a:rPr lang="en-US" sz="2000" dirty="0"/>
              <a:t>Local police shall be informed and may be present if possible </a:t>
            </a:r>
          </a:p>
          <a:p>
            <a:pPr marL="571500" indent="-342900">
              <a:spcBef>
                <a:spcPts val="0"/>
              </a:spcBef>
              <a:buSzPct val="100000"/>
            </a:pPr>
            <a:endParaRPr lang="en-US" sz="2000" dirty="0"/>
          </a:p>
          <a:p>
            <a:pPr marL="571500" indent="-342900">
              <a:spcBef>
                <a:spcPts val="0"/>
              </a:spcBef>
              <a:buSzPct val="100000"/>
            </a:pPr>
            <a:r>
              <a:rPr lang="en-US" sz="2000" dirty="0"/>
              <a:t>A certificate of safe range after firing confirming that the range is safe and free from unexploded ordnance and hazardous materials shall be obtained from the responsible authority by the concerned contingent</a:t>
            </a:r>
          </a:p>
          <a:p>
            <a:pPr marL="571500" indent="-342900">
              <a:spcBef>
                <a:spcPts val="0"/>
              </a:spcBef>
              <a:buSzPct val="100000"/>
            </a:pPr>
            <a:endParaRPr lang="en-US" sz="2000" dirty="0"/>
          </a:p>
          <a:p>
            <a:pPr marL="571500" indent="-342900">
              <a:spcBef>
                <a:spcPts val="0"/>
              </a:spcBef>
              <a:buSzPct val="100000"/>
            </a:pPr>
            <a:r>
              <a:rPr lang="en-US" sz="2000" dirty="0"/>
              <a:t>Fired Cartridge Cases (FCC) are to be deposited with the Property Disposal Unit (PDU) in line with the Environmental Policy for UN Field Missions (2009.06). </a:t>
            </a:r>
          </a:p>
          <a:p>
            <a:pPr marL="571500" indent="-342900">
              <a:spcBef>
                <a:spcPts val="0"/>
              </a:spcBef>
              <a:buSzPct val="100000"/>
            </a:pPr>
            <a:endParaRPr lang="en-US" sz="2000" dirty="0"/>
          </a:p>
          <a:p>
            <a:pPr marL="571500" indent="-342900">
              <a:spcBef>
                <a:spcPts val="0"/>
              </a:spcBef>
              <a:buSzPct val="100000"/>
            </a:pPr>
            <a:r>
              <a:rPr lang="en-US" sz="2000" dirty="0"/>
              <a:t>Removal of lead shot from the range</a:t>
            </a:r>
          </a:p>
          <a:p>
            <a:pPr marL="571500" indent="-342900">
              <a:spcBef>
                <a:spcPts val="0"/>
              </a:spcBef>
              <a:buSzPct val="100000"/>
            </a:pPr>
            <a:endParaRPr lang="en-US" sz="2000" dirty="0"/>
          </a:p>
          <a:p>
            <a:pPr marL="571500" indent="-342900">
              <a:spcBef>
                <a:spcPts val="0"/>
              </a:spcBef>
              <a:buSzPct val="100000"/>
            </a:pPr>
            <a:r>
              <a:rPr lang="en-US" sz="2000" dirty="0"/>
              <a:t>The SATO, UNMAS, EOD unit shall render a certificate to the PDU stating that the FCCs are free from explosives and safe for disposal as metal waste </a:t>
            </a:r>
          </a:p>
          <a:p>
            <a:pPr marL="228600" indent="0">
              <a:spcBef>
                <a:spcPts val="0"/>
              </a:spcBef>
              <a:buSzPct val="100000"/>
              <a:buNone/>
            </a:pPr>
            <a:endParaRPr lang="en-US" sz="2000" dirty="0"/>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41999790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lvl="0" algn="ctr"/>
            <a:r>
              <a:rPr lang="en-US" sz="3200" dirty="0"/>
              <a:t>Range Closure - Removal of Lead Shots </a:t>
            </a:r>
            <a:endParaRPr sz="3200" dirty="0"/>
          </a:p>
        </p:txBody>
      </p:sp>
      <p:sp>
        <p:nvSpPr>
          <p:cNvPr id="100" name="Google Shape;100;p5"/>
          <p:cNvSpPr txBox="1">
            <a:spLocks noGrp="1"/>
          </p:cNvSpPr>
          <p:nvPr>
            <p:ph type="body" idx="1"/>
          </p:nvPr>
        </p:nvSpPr>
        <p:spPr>
          <a:xfrm>
            <a:off x="562729" y="1940841"/>
            <a:ext cx="7886699" cy="4844441"/>
          </a:xfrm>
          <a:prstGeom prst="rect">
            <a:avLst/>
          </a:prstGeom>
          <a:noFill/>
          <a:ln>
            <a:noFill/>
          </a:ln>
        </p:spPr>
        <p:txBody>
          <a:bodyPr spcFirstLastPara="1" wrap="square" lIns="91425" tIns="45700" rIns="91425" bIns="45700" anchor="t" anchorCtr="0">
            <a:noAutofit/>
          </a:bodyPr>
          <a:lstStyle/>
          <a:p>
            <a:pPr marL="571500" indent="-342900">
              <a:spcBef>
                <a:spcPts val="0"/>
              </a:spcBef>
              <a:buSzPct val="100000"/>
            </a:pPr>
            <a:r>
              <a:rPr lang="en-US" sz="2000" dirty="0"/>
              <a:t>Removal of lead shot is a key action to ensure mitigation of environmental and public health hazards. </a:t>
            </a:r>
          </a:p>
          <a:p>
            <a:pPr marL="571500" indent="-342900">
              <a:spcBef>
                <a:spcPts val="0"/>
              </a:spcBef>
              <a:buSzPct val="100000"/>
            </a:pPr>
            <a:endParaRPr lang="en-US" sz="2000" dirty="0"/>
          </a:p>
          <a:p>
            <a:pPr marL="571500" indent="-342900">
              <a:spcBef>
                <a:spcPts val="0"/>
              </a:spcBef>
              <a:buSzPct val="100000"/>
            </a:pPr>
            <a:r>
              <a:rPr lang="en-US" sz="2000" dirty="0"/>
              <a:t>Engineering section will carry out a careful excavation of materials and soil from the range impact zone and extraction of spent lead bullets. </a:t>
            </a:r>
          </a:p>
          <a:p>
            <a:pPr marL="571500" indent="-342900">
              <a:spcBef>
                <a:spcPts val="0"/>
              </a:spcBef>
              <a:buSzPct val="100000"/>
            </a:pPr>
            <a:endParaRPr lang="en-US" sz="2000" dirty="0"/>
          </a:p>
          <a:p>
            <a:pPr marL="571500" indent="-342900">
              <a:spcBef>
                <a:spcPts val="0"/>
              </a:spcBef>
              <a:buSzPct val="100000"/>
            </a:pPr>
            <a:r>
              <a:rPr lang="en-US" sz="2000" dirty="0"/>
              <a:t>Once the soil is deemed remediated it can be handed back to national/local authority </a:t>
            </a:r>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483212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2"/>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Objective</a:t>
            </a:r>
            <a:endParaRPr/>
          </a:p>
        </p:txBody>
      </p:sp>
      <p:sp>
        <p:nvSpPr>
          <p:cNvPr id="65" name="Google Shape;65;p2"/>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r>
              <a:rPr lang="en-GB"/>
              <a:t>Examine range management procedures.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8"/>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Conduct of Disposal Ranges </a:t>
            </a:r>
            <a:endParaRPr dirty="0"/>
          </a:p>
        </p:txBody>
      </p:sp>
    </p:spTree>
    <p:extLst>
      <p:ext uri="{BB962C8B-B14F-4D97-AF65-F5344CB8AC3E}">
        <p14:creationId xmlns:p14="http://schemas.microsoft.com/office/powerpoint/2010/main" val="3902443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BB8AC-DA0D-EA4C-9367-F37E9EAFBDCA}"/>
              </a:ext>
            </a:extLst>
          </p:cNvPr>
          <p:cNvSpPr>
            <a:spLocks noGrp="1"/>
          </p:cNvSpPr>
          <p:nvPr>
            <p:ph type="title"/>
          </p:nvPr>
        </p:nvSpPr>
        <p:spPr/>
        <p:txBody>
          <a:bodyPr/>
          <a:lstStyle/>
          <a:p>
            <a:pPr algn="ctr"/>
            <a:r>
              <a:rPr lang="en-US" sz="2800"/>
              <a:t>Demilitarisation and destruction technology and techniques</a:t>
            </a:r>
            <a:br>
              <a:rPr lang="en-US" sz="2800"/>
            </a:br>
            <a:endParaRPr lang="en-GB" sz="2800"/>
          </a:p>
        </p:txBody>
      </p:sp>
      <p:sp>
        <p:nvSpPr>
          <p:cNvPr id="4" name="Google Shape;100;p5">
            <a:extLst>
              <a:ext uri="{FF2B5EF4-FFF2-40B4-BE49-F238E27FC236}">
                <a16:creationId xmlns:a16="http://schemas.microsoft.com/office/drawing/2014/main" id="{5FA5FDE5-6A53-6847-8F30-F6010DDCB286}"/>
              </a:ext>
            </a:extLst>
          </p:cNvPr>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685800">
              <a:spcBef>
                <a:spcPts val="0"/>
              </a:spcBef>
              <a:buSzPct val="100000"/>
              <a:buAutoNum type="arabicPeriod"/>
            </a:pPr>
            <a:r>
              <a:rPr lang="en-US" sz="2000" b="1" dirty="0"/>
              <a:t>Open Burning (OB) and Open Detonation (OD) </a:t>
            </a:r>
            <a:r>
              <a:rPr lang="en-US" sz="2000" b="1" dirty="0">
                <a:solidFill>
                  <a:srgbClr val="FF0000"/>
                </a:solidFill>
              </a:rPr>
              <a:t>(Level 1)</a:t>
            </a:r>
          </a:p>
          <a:p>
            <a:pPr marL="228600" indent="0">
              <a:spcBef>
                <a:spcPts val="0"/>
              </a:spcBef>
              <a:buSzPct val="100000"/>
              <a:buNone/>
            </a:pPr>
            <a:endParaRPr lang="en-US" sz="2000" dirty="0"/>
          </a:p>
          <a:p>
            <a:pPr marL="571500" indent="-342900">
              <a:spcBef>
                <a:spcPts val="0"/>
              </a:spcBef>
              <a:buSzPct val="100000"/>
            </a:pPr>
            <a:r>
              <a:rPr lang="en-US" sz="2000" dirty="0"/>
              <a:t>Cost effective, easiest and often safest for ammunition destruction &lt;1000 </a:t>
            </a:r>
            <a:r>
              <a:rPr lang="en-US" sz="2000" dirty="0" err="1"/>
              <a:t>tonnes</a:t>
            </a:r>
            <a:r>
              <a:rPr lang="en-US" sz="2000" dirty="0"/>
              <a:t> and for unsafe ammunition</a:t>
            </a:r>
          </a:p>
          <a:p>
            <a:pPr marL="571500" indent="-342900">
              <a:spcBef>
                <a:spcPts val="0"/>
              </a:spcBef>
              <a:buSzPct val="100000"/>
            </a:pPr>
            <a:endParaRPr lang="en-US" sz="2000" dirty="0"/>
          </a:p>
          <a:p>
            <a:pPr marL="571500" indent="-342900">
              <a:spcBef>
                <a:spcPts val="0"/>
              </a:spcBef>
              <a:buSzPct val="100000"/>
            </a:pPr>
            <a:r>
              <a:rPr lang="en-US" sz="2000" dirty="0"/>
              <a:t>Completion of an environmental impact assessment required before selecting OB or OD due to the potential for pollution</a:t>
            </a:r>
          </a:p>
          <a:p>
            <a:pPr marL="571500" indent="-342900">
              <a:spcBef>
                <a:spcPts val="0"/>
              </a:spcBef>
              <a:buSzPct val="100000"/>
            </a:pPr>
            <a:endParaRPr lang="en-US" sz="2000" dirty="0"/>
          </a:p>
          <a:p>
            <a:pPr marL="571500" indent="-342900">
              <a:spcBef>
                <a:spcPts val="0"/>
              </a:spcBef>
              <a:buSzPct val="100000"/>
            </a:pPr>
            <a:r>
              <a:rPr lang="en-US" sz="2000" dirty="0"/>
              <a:t>OB is usually used for destruction of propellants and pyrotechnic compositions. Small quantities of unconfined high explosive may also be subjected to OB. </a:t>
            </a:r>
          </a:p>
          <a:p>
            <a:pPr marL="571500" indent="-342900">
              <a:spcBef>
                <a:spcPts val="0"/>
              </a:spcBef>
              <a:buSzPct val="100000"/>
            </a:pPr>
            <a:r>
              <a:rPr lang="en-US" sz="2000" dirty="0"/>
              <a:t>If OB high explosives the danger area is calculated as per destruction by detonation. </a:t>
            </a:r>
          </a:p>
          <a:p>
            <a:pPr marL="1028700" lvl="1" indent="-342900">
              <a:spcBef>
                <a:spcPts val="0"/>
              </a:spcBef>
              <a:buSzPct val="100000"/>
            </a:pPr>
            <a:endParaRPr lang="en-US" sz="2000" dirty="0"/>
          </a:p>
          <a:p>
            <a:pPr marL="571500" indent="-342900">
              <a:spcBef>
                <a:spcPts val="0"/>
              </a:spcBef>
              <a:buSzPct val="100000"/>
            </a:pPr>
            <a:r>
              <a:rPr lang="en-US" sz="2000" dirty="0"/>
              <a:t>OB is done on concrete ground or burning trays to improve efficiency  </a:t>
            </a:r>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1914839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BB8AC-DA0D-EA4C-9367-F37E9EAFBDCA}"/>
              </a:ext>
            </a:extLst>
          </p:cNvPr>
          <p:cNvSpPr>
            <a:spLocks noGrp="1"/>
          </p:cNvSpPr>
          <p:nvPr>
            <p:ph type="title"/>
          </p:nvPr>
        </p:nvSpPr>
        <p:spPr/>
        <p:txBody>
          <a:bodyPr/>
          <a:lstStyle/>
          <a:p>
            <a:pPr algn="ctr"/>
            <a:r>
              <a:rPr lang="en-US" sz="2800"/>
              <a:t>Demilitarisation and destruction technology and techniques</a:t>
            </a:r>
            <a:br>
              <a:rPr lang="en-US" sz="2800"/>
            </a:br>
            <a:endParaRPr lang="en-GB" sz="2800"/>
          </a:p>
        </p:txBody>
      </p:sp>
      <p:sp>
        <p:nvSpPr>
          <p:cNvPr id="4" name="Google Shape;100;p5">
            <a:extLst>
              <a:ext uri="{FF2B5EF4-FFF2-40B4-BE49-F238E27FC236}">
                <a16:creationId xmlns:a16="http://schemas.microsoft.com/office/drawing/2014/main" id="{5FA5FDE5-6A53-6847-8F30-F6010DDCB286}"/>
              </a:ext>
            </a:extLst>
          </p:cNvPr>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685800">
              <a:spcBef>
                <a:spcPts val="0"/>
              </a:spcBef>
              <a:buSzPct val="100000"/>
              <a:buAutoNum type="arabicPeriod"/>
            </a:pPr>
            <a:r>
              <a:rPr lang="en-US" sz="2000" b="1" dirty="0"/>
              <a:t>Open Burning (OB) and Open Detonation (OD) </a:t>
            </a:r>
            <a:r>
              <a:rPr lang="en-US" sz="2000" b="1" dirty="0">
                <a:solidFill>
                  <a:srgbClr val="FF0000"/>
                </a:solidFill>
              </a:rPr>
              <a:t>(Level 1)</a:t>
            </a:r>
          </a:p>
          <a:p>
            <a:pPr marL="228600" indent="0">
              <a:spcBef>
                <a:spcPts val="0"/>
              </a:spcBef>
              <a:buSzPct val="100000"/>
              <a:buNone/>
            </a:pPr>
            <a:endParaRPr lang="en-US" sz="2000" dirty="0"/>
          </a:p>
          <a:p>
            <a:pPr marL="571500" indent="-342900">
              <a:spcBef>
                <a:spcPts val="0"/>
              </a:spcBef>
              <a:buSzPct val="100000"/>
            </a:pPr>
            <a:r>
              <a:rPr lang="en-US" sz="2000" dirty="0"/>
              <a:t>OD uses serviceable explosives that act as donor charges that destroy ammunition by sympathetic detonation. The disadvantages are (participants to list the possible disadvantages on a flip chart):</a:t>
            </a:r>
          </a:p>
          <a:p>
            <a:pPr marL="1028700" lvl="1" indent="-342900">
              <a:spcBef>
                <a:spcPts val="0"/>
              </a:spcBef>
              <a:buSzPct val="100000"/>
            </a:pPr>
            <a:r>
              <a:rPr lang="en-US" sz="2000" dirty="0"/>
              <a:t>large danger areas</a:t>
            </a:r>
          </a:p>
          <a:p>
            <a:pPr marL="1028700" lvl="1" indent="-342900">
              <a:spcBef>
                <a:spcPts val="0"/>
              </a:spcBef>
              <a:buSzPct val="100000"/>
            </a:pPr>
            <a:r>
              <a:rPr lang="en-US" sz="2000" dirty="0"/>
              <a:t>weather and time dependent (daylight hours)</a:t>
            </a:r>
          </a:p>
          <a:p>
            <a:pPr marL="1028700" lvl="1" indent="-342900">
              <a:spcBef>
                <a:spcPts val="0"/>
              </a:spcBef>
              <a:buSzPct val="100000"/>
            </a:pPr>
            <a:r>
              <a:rPr lang="en-US" sz="2000" dirty="0"/>
              <a:t>labor intensive</a:t>
            </a:r>
          </a:p>
          <a:p>
            <a:pPr marL="1028700" lvl="1" indent="-342900">
              <a:spcBef>
                <a:spcPts val="0"/>
              </a:spcBef>
              <a:buSzPct val="100000"/>
            </a:pPr>
            <a:r>
              <a:rPr lang="en-US" sz="2000" dirty="0"/>
              <a:t>ammunition being ejected from the pit is possible</a:t>
            </a:r>
          </a:p>
          <a:p>
            <a:pPr marL="1028700" lvl="1" indent="-342900">
              <a:spcBef>
                <a:spcPts val="0"/>
              </a:spcBef>
              <a:buSzPct val="100000"/>
            </a:pPr>
            <a:r>
              <a:rPr lang="en-US" sz="2000" dirty="0"/>
              <a:t>environmental impact (noise, air, geology and ground pollution)</a:t>
            </a:r>
          </a:p>
          <a:p>
            <a:pPr marL="1028700" lvl="1" indent="-342900">
              <a:spcBef>
                <a:spcPts val="0"/>
              </a:spcBef>
              <a:buSzPct val="100000"/>
            </a:pPr>
            <a:r>
              <a:rPr lang="en-US" sz="2000" dirty="0"/>
              <a:t>requires intensive training for personnel to carry out the task</a:t>
            </a:r>
          </a:p>
          <a:p>
            <a:pPr marL="1028700" lvl="1" indent="-342900">
              <a:spcBef>
                <a:spcPts val="0"/>
              </a:spcBef>
              <a:buSzPct val="100000"/>
            </a:pPr>
            <a:endParaRPr lang="en-US" sz="2000" dirty="0"/>
          </a:p>
          <a:p>
            <a:pPr marL="571500" indent="-342900">
              <a:spcBef>
                <a:spcPts val="0"/>
              </a:spcBef>
              <a:buSzPct val="100000"/>
            </a:pPr>
            <a:r>
              <a:rPr lang="en-US" sz="2000" dirty="0"/>
              <a:t>Larger stockpiles and challenges with logistics and the demolition area may require industrial </a:t>
            </a:r>
            <a:r>
              <a:rPr lang="en-US" sz="2000" dirty="0" err="1"/>
              <a:t>demilitarisation</a:t>
            </a:r>
            <a:endParaRPr lang="en-US" sz="2000" dirty="0"/>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2814008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BB8AC-DA0D-EA4C-9367-F37E9EAFBDCA}"/>
              </a:ext>
            </a:extLst>
          </p:cNvPr>
          <p:cNvSpPr>
            <a:spLocks noGrp="1"/>
          </p:cNvSpPr>
          <p:nvPr>
            <p:ph type="title"/>
          </p:nvPr>
        </p:nvSpPr>
        <p:spPr/>
        <p:txBody>
          <a:bodyPr/>
          <a:lstStyle/>
          <a:p>
            <a:pPr algn="ctr"/>
            <a:r>
              <a:rPr lang="en-US" sz="2800" dirty="0">
                <a:hlinkClick r:id="rId3"/>
              </a:rPr>
              <a:t>Layout of Disposal Site (pg 33)</a:t>
            </a:r>
            <a:br>
              <a:rPr lang="en-US" sz="2800" dirty="0">
                <a:hlinkClick r:id="rId3"/>
              </a:rPr>
            </a:br>
            <a:endParaRPr lang="en-GB" sz="2800"/>
          </a:p>
        </p:txBody>
      </p:sp>
      <p:pic>
        <p:nvPicPr>
          <p:cNvPr id="6" name="Picture 5">
            <a:extLst>
              <a:ext uri="{FF2B5EF4-FFF2-40B4-BE49-F238E27FC236}">
                <a16:creationId xmlns:a16="http://schemas.microsoft.com/office/drawing/2014/main" id="{2E712987-CCDB-6647-BC74-5B2970750E41}"/>
              </a:ext>
            </a:extLst>
          </p:cNvPr>
          <p:cNvPicPr>
            <a:picLocks noChangeAspect="1"/>
          </p:cNvPicPr>
          <p:nvPr/>
        </p:nvPicPr>
        <p:blipFill>
          <a:blip r:embed="rId4"/>
          <a:stretch>
            <a:fillRect/>
          </a:stretch>
        </p:blipFill>
        <p:spPr>
          <a:xfrm>
            <a:off x="1056339" y="864741"/>
            <a:ext cx="7031322" cy="5705251"/>
          </a:xfrm>
          <a:prstGeom prst="rect">
            <a:avLst/>
          </a:prstGeom>
        </p:spPr>
      </p:pic>
    </p:spTree>
    <p:extLst>
      <p:ext uri="{BB962C8B-B14F-4D97-AF65-F5344CB8AC3E}">
        <p14:creationId xmlns:p14="http://schemas.microsoft.com/office/powerpoint/2010/main" val="1415116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BB8AC-DA0D-EA4C-9367-F37E9EAFBDCA}"/>
              </a:ext>
            </a:extLst>
          </p:cNvPr>
          <p:cNvSpPr>
            <a:spLocks noGrp="1"/>
          </p:cNvSpPr>
          <p:nvPr>
            <p:ph type="title"/>
          </p:nvPr>
        </p:nvSpPr>
        <p:spPr/>
        <p:txBody>
          <a:bodyPr/>
          <a:lstStyle/>
          <a:p>
            <a:pPr algn="ctr"/>
            <a:r>
              <a:rPr lang="en-US" sz="2800" dirty="0"/>
              <a:t>Control of Disposal Activity - participant activity </a:t>
            </a:r>
            <a:br>
              <a:rPr lang="en-US" sz="2800" dirty="0"/>
            </a:br>
            <a:endParaRPr lang="en-GB" sz="2800" dirty="0"/>
          </a:p>
        </p:txBody>
      </p:sp>
      <p:sp>
        <p:nvSpPr>
          <p:cNvPr id="4" name="Google Shape;100;p5">
            <a:extLst>
              <a:ext uri="{FF2B5EF4-FFF2-40B4-BE49-F238E27FC236}">
                <a16:creationId xmlns:a16="http://schemas.microsoft.com/office/drawing/2014/main" id="{5FA5FDE5-6A53-6847-8F30-F6010DDCB286}"/>
              </a:ext>
            </a:extLst>
          </p:cNvPr>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571500" indent="-342900">
              <a:spcBef>
                <a:spcPts val="0"/>
              </a:spcBef>
              <a:buSzPct val="100000"/>
              <a:buFont typeface="Arial" panose="020B0604020202020204" pitchFamily="34" charset="0"/>
              <a:buChar char="•"/>
            </a:pPr>
            <a:endParaRPr lang="en-US" sz="2000"/>
          </a:p>
          <a:p>
            <a:pPr marL="228600" indent="0">
              <a:spcBef>
                <a:spcPts val="0"/>
              </a:spcBef>
              <a:buSzPct val="100000"/>
              <a:buNone/>
            </a:pPr>
            <a:endParaRPr lang="en-US" sz="2000"/>
          </a:p>
        </p:txBody>
      </p:sp>
      <p:pic>
        <p:nvPicPr>
          <p:cNvPr id="3" name="Picture 2">
            <a:extLst>
              <a:ext uri="{FF2B5EF4-FFF2-40B4-BE49-F238E27FC236}">
                <a16:creationId xmlns:a16="http://schemas.microsoft.com/office/drawing/2014/main" id="{78B165D3-77AB-414D-881C-679C8422BFC5}"/>
              </a:ext>
            </a:extLst>
          </p:cNvPr>
          <p:cNvPicPr>
            <a:picLocks noChangeAspect="1"/>
          </p:cNvPicPr>
          <p:nvPr/>
        </p:nvPicPr>
        <p:blipFill>
          <a:blip r:embed="rId3"/>
          <a:stretch>
            <a:fillRect/>
          </a:stretch>
        </p:blipFill>
        <p:spPr>
          <a:xfrm>
            <a:off x="1599831" y="925396"/>
            <a:ext cx="5944338" cy="5480912"/>
          </a:xfrm>
          <a:prstGeom prst="rect">
            <a:avLst/>
          </a:prstGeom>
        </p:spPr>
      </p:pic>
    </p:spTree>
    <p:extLst>
      <p:ext uri="{BB962C8B-B14F-4D97-AF65-F5344CB8AC3E}">
        <p14:creationId xmlns:p14="http://schemas.microsoft.com/office/powerpoint/2010/main" val="28787451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BB8AC-DA0D-EA4C-9367-F37E9EAFBDCA}"/>
              </a:ext>
            </a:extLst>
          </p:cNvPr>
          <p:cNvSpPr>
            <a:spLocks noGrp="1"/>
          </p:cNvSpPr>
          <p:nvPr>
            <p:ph type="title"/>
          </p:nvPr>
        </p:nvSpPr>
        <p:spPr/>
        <p:txBody>
          <a:bodyPr/>
          <a:lstStyle/>
          <a:p>
            <a:pPr algn="ctr"/>
            <a:r>
              <a:rPr lang="en-US" sz="2800"/>
              <a:t>Demilitarisation and destruction technology and techniques</a:t>
            </a:r>
            <a:br>
              <a:rPr lang="en-US" sz="2800"/>
            </a:br>
            <a:endParaRPr lang="en-GB" sz="2800"/>
          </a:p>
        </p:txBody>
      </p:sp>
      <p:sp>
        <p:nvSpPr>
          <p:cNvPr id="4" name="Google Shape;100;p5">
            <a:extLst>
              <a:ext uri="{FF2B5EF4-FFF2-40B4-BE49-F238E27FC236}">
                <a16:creationId xmlns:a16="http://schemas.microsoft.com/office/drawing/2014/main" id="{5FA5FDE5-6A53-6847-8F30-F6010DDCB286}"/>
              </a:ext>
            </a:extLst>
          </p:cNvPr>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dirty="0"/>
              <a:t>2.  </a:t>
            </a:r>
            <a:r>
              <a:rPr lang="en-US" sz="2000" b="1" dirty="0"/>
              <a:t>Industrial </a:t>
            </a:r>
            <a:r>
              <a:rPr lang="en-US" sz="2000" b="1" dirty="0" err="1"/>
              <a:t>demilitarisation</a:t>
            </a:r>
            <a:r>
              <a:rPr lang="en-US" sz="2000" b="1" dirty="0"/>
              <a:t> </a:t>
            </a:r>
            <a:r>
              <a:rPr lang="en-US" sz="2000" b="1" dirty="0">
                <a:solidFill>
                  <a:srgbClr val="FF0000"/>
                </a:solidFill>
              </a:rPr>
              <a:t>(Levels 2 and 3)</a:t>
            </a:r>
          </a:p>
          <a:p>
            <a:pPr marL="228600" indent="0">
              <a:spcBef>
                <a:spcPts val="0"/>
              </a:spcBef>
              <a:buSzPct val="100000"/>
              <a:buNone/>
            </a:pPr>
            <a:endParaRPr lang="en-US" sz="2000" dirty="0"/>
          </a:p>
          <a:p>
            <a:pPr marL="571500" indent="-342900">
              <a:spcBef>
                <a:spcPts val="0"/>
              </a:spcBef>
              <a:buSzPct val="100000"/>
            </a:pPr>
            <a:r>
              <a:rPr lang="en-US" sz="2000" dirty="0"/>
              <a:t>Advantages</a:t>
            </a:r>
          </a:p>
          <a:p>
            <a:pPr marL="1028700" lvl="1" indent="-342900">
              <a:spcBef>
                <a:spcPts val="0"/>
              </a:spcBef>
              <a:buSzPct val="100000"/>
            </a:pPr>
            <a:r>
              <a:rPr lang="en-US" sz="2000" dirty="0"/>
              <a:t>Mechanical disassembly using machines</a:t>
            </a:r>
          </a:p>
          <a:p>
            <a:pPr marL="1028700" lvl="1" indent="-342900">
              <a:spcBef>
                <a:spcPts val="0"/>
              </a:spcBef>
              <a:buSzPct val="100000"/>
            </a:pPr>
            <a:r>
              <a:rPr lang="en-US" sz="2000" dirty="0"/>
              <a:t>Environmentally friendly incineration / destruction </a:t>
            </a:r>
          </a:p>
          <a:p>
            <a:pPr marL="1028700" lvl="1" indent="-342900">
              <a:spcBef>
                <a:spcPts val="0"/>
              </a:spcBef>
              <a:buSzPct val="100000"/>
            </a:pPr>
            <a:r>
              <a:rPr lang="en-US" sz="2000" dirty="0"/>
              <a:t>24/7 operation possible 365 days a year</a:t>
            </a:r>
          </a:p>
          <a:p>
            <a:pPr marL="1028700" lvl="1" indent="-342900">
              <a:spcBef>
                <a:spcPts val="0"/>
              </a:spcBef>
              <a:buSzPct val="100000"/>
            </a:pPr>
            <a:endParaRPr lang="en-US" sz="2000" dirty="0"/>
          </a:p>
          <a:p>
            <a:pPr marL="571500" indent="-342900">
              <a:spcBef>
                <a:spcPts val="0"/>
              </a:spcBef>
              <a:buSzPct val="100000"/>
            </a:pPr>
            <a:r>
              <a:rPr lang="en-US" sz="2000" dirty="0"/>
              <a:t>Disadvantages</a:t>
            </a:r>
          </a:p>
          <a:p>
            <a:pPr marL="1028700" lvl="1" indent="-342900">
              <a:spcBef>
                <a:spcPts val="0"/>
              </a:spcBef>
              <a:buSzPct val="100000"/>
            </a:pPr>
            <a:r>
              <a:rPr lang="en-US" sz="2000" dirty="0"/>
              <a:t>High cost</a:t>
            </a:r>
          </a:p>
          <a:p>
            <a:pPr marL="1028700" lvl="1" indent="-342900">
              <a:spcBef>
                <a:spcPts val="0"/>
              </a:spcBef>
              <a:buSzPct val="100000"/>
            </a:pPr>
            <a:r>
              <a:rPr lang="en-US" sz="2000" dirty="0"/>
              <a:t>Not a practical option in UN field missions</a:t>
            </a:r>
          </a:p>
          <a:p>
            <a:pPr marL="1028700" lvl="1" indent="-342900">
              <a:spcBef>
                <a:spcPts val="0"/>
              </a:spcBef>
              <a:buSzPct val="100000"/>
            </a:pPr>
            <a:r>
              <a:rPr lang="en-US" sz="2000" dirty="0"/>
              <a:t>Stockpile levels, cost, location and safety means that OBOD is the only pragmatic and feasible option for field missions. </a:t>
            </a:r>
          </a:p>
        </p:txBody>
      </p:sp>
    </p:spTree>
    <p:extLst>
      <p:ext uri="{BB962C8B-B14F-4D97-AF65-F5344CB8AC3E}">
        <p14:creationId xmlns:p14="http://schemas.microsoft.com/office/powerpoint/2010/main" val="15015069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0"/>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Participant Exercise</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lvl="0" algn="ctr"/>
            <a:r>
              <a:rPr lang="en-US" sz="3200" dirty="0"/>
              <a:t>Participant Exercise</a:t>
            </a:r>
            <a:endParaRPr sz="3200" dirty="0"/>
          </a:p>
        </p:txBody>
      </p:sp>
      <p:sp>
        <p:nvSpPr>
          <p:cNvPr id="100" name="Google Shape;100;p5"/>
          <p:cNvSpPr txBox="1">
            <a:spLocks noGrp="1"/>
          </p:cNvSpPr>
          <p:nvPr>
            <p:ph type="body" idx="1"/>
          </p:nvPr>
        </p:nvSpPr>
        <p:spPr>
          <a:xfrm>
            <a:off x="628650" y="1099896"/>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dirty="0"/>
              <a:t>1. </a:t>
            </a:r>
            <a:r>
              <a:rPr lang="en-US" sz="2000" b="1" dirty="0"/>
              <a:t>Group discussion: Risks associated with ranges.</a:t>
            </a:r>
            <a:r>
              <a:rPr lang="en-US" sz="2000" dirty="0"/>
              <a:t> </a:t>
            </a:r>
          </a:p>
          <a:p>
            <a:pPr marL="1028700" lvl="1" indent="-342900">
              <a:spcBef>
                <a:spcPts val="0"/>
              </a:spcBef>
              <a:buSzPct val="100000"/>
              <a:buFont typeface="Arial" panose="020B0604020202020204" pitchFamily="34" charset="0"/>
              <a:buChar char="•"/>
            </a:pPr>
            <a:r>
              <a:rPr lang="en-US" sz="2000" dirty="0"/>
              <a:t>Split into three groups </a:t>
            </a:r>
          </a:p>
          <a:p>
            <a:pPr marL="1028700" lvl="1" indent="-342900">
              <a:spcBef>
                <a:spcPts val="0"/>
              </a:spcBef>
              <a:buSzPct val="100000"/>
              <a:buFont typeface="Arial" panose="020B0604020202020204" pitchFamily="34" charset="0"/>
              <a:buChar char="•"/>
            </a:pPr>
            <a:r>
              <a:rPr lang="en-US" sz="2000" dirty="0"/>
              <a:t>Each group to list all of the risks that you think ranges pose in UN Missions </a:t>
            </a:r>
          </a:p>
          <a:p>
            <a:pPr marL="1028700" lvl="1" indent="-342900">
              <a:spcBef>
                <a:spcPts val="0"/>
              </a:spcBef>
              <a:buSzPct val="100000"/>
              <a:buFont typeface="Arial" panose="020B0604020202020204" pitchFamily="34" charset="0"/>
              <a:buChar char="•"/>
            </a:pPr>
            <a:r>
              <a:rPr lang="en-US" sz="2000" dirty="0"/>
              <a:t>Each group to brief the others on the risks and mitigation measures</a:t>
            </a:r>
          </a:p>
          <a:p>
            <a:pPr marL="1028700" lvl="1" indent="-342900">
              <a:spcBef>
                <a:spcPts val="0"/>
              </a:spcBef>
              <a:buSzPct val="100000"/>
              <a:buFont typeface="Arial" panose="020B0604020202020204" pitchFamily="34" charset="0"/>
              <a:buChar char="•"/>
            </a:pPr>
            <a:r>
              <a:rPr lang="en-US" sz="2000" dirty="0"/>
              <a:t>Discuss </a:t>
            </a:r>
          </a:p>
          <a:p>
            <a:pPr marL="228600" indent="0">
              <a:spcBef>
                <a:spcPts val="0"/>
              </a:spcBef>
              <a:buSzPct val="100000"/>
              <a:buNone/>
            </a:pPr>
            <a:endParaRPr lang="en-US" sz="2000" dirty="0"/>
          </a:p>
          <a:p>
            <a:pPr marL="228600" indent="0">
              <a:spcBef>
                <a:spcPts val="0"/>
              </a:spcBef>
              <a:buSzPct val="100000"/>
              <a:buNone/>
            </a:pPr>
            <a:r>
              <a:rPr lang="en-US" sz="2000" dirty="0"/>
              <a:t>2. </a:t>
            </a:r>
            <a:r>
              <a:rPr lang="en-US" sz="2000" b="1" dirty="0"/>
              <a:t>CARANA scenario </a:t>
            </a:r>
          </a:p>
          <a:p>
            <a:pPr marL="1028700" lvl="1" indent="-342900">
              <a:spcBef>
                <a:spcPts val="0"/>
              </a:spcBef>
              <a:buSzPct val="100000"/>
            </a:pPr>
            <a:r>
              <a:rPr lang="en-US" sz="2000" dirty="0"/>
              <a:t>A new range is to be build by the mission in Sector 3, adjacent to the township of </a:t>
            </a:r>
            <a:r>
              <a:rPr lang="en-US" sz="2000" dirty="0" err="1"/>
              <a:t>Corma</a:t>
            </a:r>
            <a:r>
              <a:rPr lang="en-US" sz="2000" dirty="0"/>
              <a:t> to facilitate the in-mission training of the contingent using small arms up to 7.62mm </a:t>
            </a:r>
            <a:r>
              <a:rPr lang="en-US" sz="2000" dirty="0" err="1"/>
              <a:t>calibre</a:t>
            </a:r>
            <a:r>
              <a:rPr lang="en-US" sz="2000" dirty="0"/>
              <a:t>. This will include a pistol range. </a:t>
            </a:r>
          </a:p>
          <a:p>
            <a:pPr marL="1028700" lvl="1" indent="-342900">
              <a:spcBef>
                <a:spcPts val="0"/>
              </a:spcBef>
              <a:buSzPct val="100000"/>
            </a:pPr>
            <a:r>
              <a:rPr lang="en-US" sz="2000" dirty="0"/>
              <a:t>You are tasked by the Range Siting Board to develop a range safety report (UNMAM Annex L) including an assessment of the environmental impact of the range. The area for the range has been selected by the host government.</a:t>
            </a:r>
          </a:p>
          <a:p>
            <a:pPr marL="228600" indent="0">
              <a:spcBef>
                <a:spcPts val="0"/>
              </a:spcBef>
              <a:buSzPct val="100000"/>
              <a:buNone/>
            </a:pPr>
            <a:endParaRPr lang="en-US" sz="2000" dirty="0"/>
          </a:p>
        </p:txBody>
      </p:sp>
    </p:spTree>
    <p:extLst>
      <p:ext uri="{BB962C8B-B14F-4D97-AF65-F5344CB8AC3E}">
        <p14:creationId xmlns:p14="http://schemas.microsoft.com/office/powerpoint/2010/main" val="12748661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lvl="0" algn="ctr"/>
            <a:r>
              <a:rPr lang="en-US" sz="3200" dirty="0"/>
              <a:t>Participant Exercise</a:t>
            </a:r>
            <a:endParaRPr sz="3200" dirty="0"/>
          </a:p>
        </p:txBody>
      </p:sp>
      <p:sp>
        <p:nvSpPr>
          <p:cNvPr id="4" name="Text Placeholder 3">
            <a:extLst>
              <a:ext uri="{FF2B5EF4-FFF2-40B4-BE49-F238E27FC236}">
                <a16:creationId xmlns:a16="http://schemas.microsoft.com/office/drawing/2014/main" id="{71C2F1D2-9ED6-1243-9576-8D501788BD9A}"/>
              </a:ext>
            </a:extLst>
          </p:cNvPr>
          <p:cNvSpPr>
            <a:spLocks noGrp="1"/>
          </p:cNvSpPr>
          <p:nvPr>
            <p:ph type="body" idx="1"/>
          </p:nvPr>
        </p:nvSpPr>
        <p:spPr/>
        <p:txBody>
          <a:bodyPr/>
          <a:lstStyle/>
          <a:p>
            <a:endParaRPr lang="en-GB"/>
          </a:p>
        </p:txBody>
      </p:sp>
      <p:pic>
        <p:nvPicPr>
          <p:cNvPr id="5" name="Picture 4">
            <a:extLst>
              <a:ext uri="{FF2B5EF4-FFF2-40B4-BE49-F238E27FC236}">
                <a16:creationId xmlns:a16="http://schemas.microsoft.com/office/drawing/2014/main" id="{1A878CF6-4072-1141-AC69-16629CC9781C}"/>
              </a:ext>
            </a:extLst>
          </p:cNvPr>
          <p:cNvPicPr>
            <a:picLocks noChangeAspect="1"/>
          </p:cNvPicPr>
          <p:nvPr/>
        </p:nvPicPr>
        <p:blipFill>
          <a:blip r:embed="rId3"/>
          <a:stretch>
            <a:fillRect/>
          </a:stretch>
        </p:blipFill>
        <p:spPr>
          <a:xfrm>
            <a:off x="628650" y="896815"/>
            <a:ext cx="7886700" cy="5709938"/>
          </a:xfrm>
          <a:prstGeom prst="rect">
            <a:avLst/>
          </a:prstGeom>
        </p:spPr>
      </p:pic>
      <p:sp>
        <p:nvSpPr>
          <p:cNvPr id="6" name="5-Point Star 5">
            <a:extLst>
              <a:ext uri="{FF2B5EF4-FFF2-40B4-BE49-F238E27FC236}">
                <a16:creationId xmlns:a16="http://schemas.microsoft.com/office/drawing/2014/main" id="{BB14F54E-CDDF-4445-BD16-A401C2AAE02B}"/>
              </a:ext>
            </a:extLst>
          </p:cNvPr>
          <p:cNvSpPr/>
          <p:nvPr/>
        </p:nvSpPr>
        <p:spPr>
          <a:xfrm>
            <a:off x="4047893" y="4014439"/>
            <a:ext cx="200722" cy="1784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5-Point Star 8">
            <a:extLst>
              <a:ext uri="{FF2B5EF4-FFF2-40B4-BE49-F238E27FC236}">
                <a16:creationId xmlns:a16="http://schemas.microsoft.com/office/drawing/2014/main" id="{C5D3D28F-408A-1C48-A6A2-BC9A1B50BD06}"/>
              </a:ext>
            </a:extLst>
          </p:cNvPr>
          <p:cNvSpPr/>
          <p:nvPr/>
        </p:nvSpPr>
        <p:spPr>
          <a:xfrm>
            <a:off x="6181260" y="4105611"/>
            <a:ext cx="200722" cy="1784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BEF33841-D8F8-9540-9C04-3BBCD4E73DCB}"/>
              </a:ext>
            </a:extLst>
          </p:cNvPr>
          <p:cNvSpPr txBox="1"/>
          <p:nvPr/>
        </p:nvSpPr>
        <p:spPr>
          <a:xfrm>
            <a:off x="6523463" y="4042420"/>
            <a:ext cx="1990696" cy="307777"/>
          </a:xfrm>
          <a:prstGeom prst="rect">
            <a:avLst/>
          </a:prstGeom>
          <a:noFill/>
        </p:spPr>
        <p:txBody>
          <a:bodyPr wrap="square" rtlCol="0">
            <a:spAutoFit/>
          </a:bodyPr>
          <a:lstStyle/>
          <a:p>
            <a:r>
              <a:rPr lang="en-GB"/>
              <a:t>Location of firing range</a:t>
            </a:r>
          </a:p>
        </p:txBody>
      </p:sp>
    </p:spTree>
    <p:extLst>
      <p:ext uri="{BB962C8B-B14F-4D97-AF65-F5344CB8AC3E}">
        <p14:creationId xmlns:p14="http://schemas.microsoft.com/office/powerpoint/2010/main" val="2702246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lvl="0" algn="ctr"/>
            <a:r>
              <a:rPr lang="en-US" sz="3200" dirty="0"/>
              <a:t>Participant Exercise (Tips)</a:t>
            </a:r>
            <a:endParaRPr sz="3200" dirty="0"/>
          </a:p>
        </p:txBody>
      </p:sp>
      <p:sp>
        <p:nvSpPr>
          <p:cNvPr id="2" name="TextBox 1">
            <a:extLst>
              <a:ext uri="{FF2B5EF4-FFF2-40B4-BE49-F238E27FC236}">
                <a16:creationId xmlns:a16="http://schemas.microsoft.com/office/drawing/2014/main" id="{671FC14D-C7DD-4B46-B7EC-1C11E7E666E2}"/>
              </a:ext>
            </a:extLst>
          </p:cNvPr>
          <p:cNvSpPr txBox="1"/>
          <p:nvPr/>
        </p:nvSpPr>
        <p:spPr>
          <a:xfrm>
            <a:off x="2609385" y="2274849"/>
            <a:ext cx="184731" cy="307777"/>
          </a:xfrm>
          <a:prstGeom prst="rect">
            <a:avLst/>
          </a:prstGeom>
          <a:noFill/>
        </p:spPr>
        <p:txBody>
          <a:bodyPr wrap="none" rtlCol="0">
            <a:spAutoFit/>
          </a:bodyPr>
          <a:lstStyle/>
          <a:p>
            <a:endParaRPr lang="en-GB"/>
          </a:p>
        </p:txBody>
      </p:sp>
      <p:sp>
        <p:nvSpPr>
          <p:cNvPr id="10" name="Google Shape;100;p5">
            <a:extLst>
              <a:ext uri="{FF2B5EF4-FFF2-40B4-BE49-F238E27FC236}">
                <a16:creationId xmlns:a16="http://schemas.microsoft.com/office/drawing/2014/main" id="{44EBAFA0-F954-7F40-8708-29050BDE890A}"/>
              </a:ext>
            </a:extLst>
          </p:cNvPr>
          <p:cNvSpPr txBox="1">
            <a:spLocks noGrp="1"/>
          </p:cNvSpPr>
          <p:nvPr>
            <p:ph type="body" idx="1"/>
          </p:nvPr>
        </p:nvSpPr>
        <p:spPr>
          <a:xfrm>
            <a:off x="628650" y="1099896"/>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The Range Safety Board is responsible for: </a:t>
            </a:r>
          </a:p>
          <a:p>
            <a:pPr marL="228600" indent="0">
              <a:spcBef>
                <a:spcPts val="0"/>
              </a:spcBef>
              <a:buSzPct val="100000"/>
              <a:buNone/>
            </a:pPr>
            <a:r>
              <a:rPr lang="en-US" sz="2000" dirty="0"/>
              <a:t>• Providing certified assessments to the Range Siting Board on safety issues associated with any range siting and construction design and provide other technical advice in support of the Range Siting Board’s activities; </a:t>
            </a:r>
          </a:p>
          <a:p>
            <a:pPr marL="228600" indent="0">
              <a:spcBef>
                <a:spcPts val="0"/>
              </a:spcBef>
              <a:buSzPct val="100000"/>
              <a:buNone/>
            </a:pPr>
            <a:endParaRPr lang="en-US" sz="2000" dirty="0"/>
          </a:p>
          <a:p>
            <a:pPr marL="228600" indent="0">
              <a:spcBef>
                <a:spcPts val="0"/>
              </a:spcBef>
              <a:buSzPct val="100000"/>
              <a:buNone/>
            </a:pPr>
            <a:r>
              <a:rPr lang="en-US" sz="2000" b="1" dirty="0"/>
              <a:t>• For each operational firing range, determine safety requirements including, for example: </a:t>
            </a:r>
          </a:p>
          <a:p>
            <a:pPr marL="685800" lvl="1" indent="0">
              <a:spcBef>
                <a:spcPts val="0"/>
              </a:spcBef>
              <a:buSzPct val="100000"/>
              <a:buNone/>
            </a:pPr>
            <a:r>
              <a:rPr lang="en-US" sz="2000" dirty="0"/>
              <a:t>➢ Communication requirements. </a:t>
            </a:r>
          </a:p>
          <a:p>
            <a:pPr marL="685800" lvl="1" indent="0">
              <a:spcBef>
                <a:spcPts val="0"/>
              </a:spcBef>
              <a:buSzPct val="100000"/>
              <a:buNone/>
            </a:pPr>
            <a:r>
              <a:rPr lang="en-US" sz="2000" dirty="0"/>
              <a:t>➢ Sentry locations and encroachment control. </a:t>
            </a:r>
          </a:p>
          <a:p>
            <a:pPr marL="685800" lvl="1" indent="0">
              <a:spcBef>
                <a:spcPts val="0"/>
              </a:spcBef>
              <a:buSzPct val="100000"/>
              <a:buNone/>
            </a:pPr>
            <a:r>
              <a:rPr lang="en-US" sz="2000" dirty="0"/>
              <a:t>➢ Danger flag locations. </a:t>
            </a:r>
          </a:p>
          <a:p>
            <a:pPr marL="685800" lvl="1" indent="0">
              <a:spcBef>
                <a:spcPts val="0"/>
              </a:spcBef>
              <a:buSzPct val="100000"/>
              <a:buNone/>
            </a:pPr>
            <a:r>
              <a:rPr lang="en-US" sz="2000" dirty="0"/>
              <a:t>➢ Range movement management and restrictions. </a:t>
            </a:r>
          </a:p>
          <a:p>
            <a:pPr marL="685800" lvl="1" indent="0">
              <a:spcBef>
                <a:spcPts val="0"/>
              </a:spcBef>
              <a:buSzPct val="100000"/>
              <a:buNone/>
            </a:pPr>
            <a:r>
              <a:rPr lang="en-US" sz="2000" dirty="0"/>
              <a:t>➢ Other issues relevant to a specific range.</a:t>
            </a:r>
            <a:endParaRPr lang="en-US" sz="2400" dirty="0"/>
          </a:p>
        </p:txBody>
      </p:sp>
    </p:spTree>
    <p:extLst>
      <p:ext uri="{BB962C8B-B14F-4D97-AF65-F5344CB8AC3E}">
        <p14:creationId xmlns:p14="http://schemas.microsoft.com/office/powerpoint/2010/main" val="4121521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 name="Diagram 1">
            <a:extLst>
              <a:ext uri="{FF2B5EF4-FFF2-40B4-BE49-F238E27FC236}">
                <a16:creationId xmlns:a16="http://schemas.microsoft.com/office/drawing/2014/main" id="{592AACEF-173C-5547-92C1-D5094CA6A223}"/>
              </a:ext>
            </a:extLst>
          </p:cNvPr>
          <p:cNvGraphicFramePr/>
          <p:nvPr>
            <p:extLst>
              <p:ext uri="{D42A27DB-BD31-4B8C-83A1-F6EECF244321}">
                <p14:modId xmlns:p14="http://schemas.microsoft.com/office/powerpoint/2010/main" val="1449782253"/>
              </p:ext>
            </p:extLst>
          </p:nvPr>
        </p:nvGraphicFramePr>
        <p:xfrm>
          <a:off x="4113220" y="534179"/>
          <a:ext cx="4591391" cy="56803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e245b3fbdc_0_0"/>
          <p:cNvSpPr txBox="1">
            <a:spLocks noGrp="1"/>
          </p:cNvSpPr>
          <p:nvPr>
            <p:ph type="title"/>
          </p:nvPr>
        </p:nvSpPr>
        <p:spPr>
          <a:xfrm>
            <a:off x="766412" y="712269"/>
            <a:ext cx="2739000" cy="550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19" name="Diagram 18">
            <a:extLst>
              <a:ext uri="{FF2B5EF4-FFF2-40B4-BE49-F238E27FC236}">
                <a16:creationId xmlns:a16="http://schemas.microsoft.com/office/drawing/2014/main" id="{8637E913-0A02-DA4D-8E42-90CF893201C6}"/>
              </a:ext>
            </a:extLst>
          </p:cNvPr>
          <p:cNvGraphicFramePr/>
          <p:nvPr>
            <p:extLst>
              <p:ext uri="{D42A27DB-BD31-4B8C-83A1-F6EECF244321}">
                <p14:modId xmlns:p14="http://schemas.microsoft.com/office/powerpoint/2010/main" val="3143314649"/>
              </p:ext>
            </p:extLst>
          </p:nvPr>
        </p:nvGraphicFramePr>
        <p:xfrm>
          <a:off x="4113220" y="534179"/>
          <a:ext cx="4591391" cy="56803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2"/>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FFFFF"/>
              </a:buClr>
              <a:buSzPts val="2400"/>
              <a:buNone/>
            </a:pPr>
            <a:r>
              <a:rPr lang="en-GB">
                <a:solidFill>
                  <a:srgbClr val="FFFFFF"/>
                </a:solidFill>
                <a:latin typeface="Arial"/>
                <a:ea typeface="Arial"/>
                <a:cs typeface="Arial"/>
                <a:sym typeface="Arial"/>
              </a:rPr>
              <a:t>Ammunition Management </a:t>
            </a:r>
            <a:endParaRPr/>
          </a:p>
          <a:p>
            <a:pPr marL="0" lvl="0" indent="0" algn="ctr" rtl="0">
              <a:lnSpc>
                <a:spcPct val="90000"/>
              </a:lnSpc>
              <a:spcBef>
                <a:spcPts val="1000"/>
              </a:spcBef>
              <a:spcAft>
                <a:spcPts val="0"/>
              </a:spcAft>
              <a:buClr>
                <a:srgbClr val="FFFFFF"/>
              </a:buClr>
              <a:buSzPts val="2400"/>
              <a:buNone/>
            </a:pPr>
            <a:r>
              <a:rPr lang="en-GB" b="0">
                <a:solidFill>
                  <a:srgbClr val="FFFFFF"/>
                </a:solidFill>
                <a:latin typeface="Arial"/>
                <a:ea typeface="Arial"/>
                <a:cs typeface="Arial"/>
                <a:sym typeface="Arial"/>
              </a:rPr>
              <a:t>UN policy into practice</a:t>
            </a:r>
            <a:endParaRPr/>
          </a:p>
          <a:p>
            <a:pPr marL="0" lvl="0" indent="0" algn="ctr" rtl="0">
              <a:lnSpc>
                <a:spcPct val="90000"/>
              </a:lnSpc>
              <a:spcBef>
                <a:spcPts val="1000"/>
              </a:spcBef>
              <a:spcAft>
                <a:spcPts val="0"/>
              </a:spcAft>
              <a:buClr>
                <a:schemeClr val="lt1"/>
              </a:buClr>
              <a:buSzPts val="2400"/>
              <a:buNone/>
            </a:pPr>
            <a:endParaRPr/>
          </a:p>
        </p:txBody>
      </p:sp>
      <p:sp>
        <p:nvSpPr>
          <p:cNvPr id="168" name="Google Shape;168;p12"/>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a:t>Look Ahead:</a:t>
            </a:r>
            <a:br>
              <a:rPr lang="en-GB"/>
            </a:br>
            <a:r>
              <a:rPr lang="en-GB"/>
              <a:t>Safeguarding</a:t>
            </a: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a:p>
            <a:pPr marL="0" lvl="0" indent="0" algn="l" rtl="0">
              <a:lnSpc>
                <a:spcPct val="90000"/>
              </a:lnSpc>
              <a:spcBef>
                <a:spcPts val="1000"/>
              </a:spcBef>
              <a:spcAft>
                <a:spcPts val="0"/>
              </a:spcAft>
              <a:buClr>
                <a:schemeClr val="lt1"/>
              </a:buClr>
              <a:buSzPts val="3000"/>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4"/>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UN Range Management – Guidance Documents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Guidance Documents</a:t>
            </a:r>
            <a:endParaRPr sz="3200"/>
          </a:p>
        </p:txBody>
      </p:sp>
      <p:sp>
        <p:nvSpPr>
          <p:cNvPr id="100" name="Google Shape;100;p5"/>
          <p:cNvSpPr txBox="1">
            <a:spLocks noGrp="1"/>
          </p:cNvSpPr>
          <p:nvPr>
            <p:ph type="body" idx="1"/>
          </p:nvPr>
        </p:nvSpPr>
        <p:spPr>
          <a:xfrm>
            <a:off x="629841" y="1837592"/>
            <a:ext cx="7886699" cy="4352072"/>
          </a:xfrm>
          <a:prstGeom prst="rect">
            <a:avLst/>
          </a:prstGeom>
          <a:noFill/>
          <a:ln>
            <a:noFill/>
          </a:ln>
        </p:spPr>
        <p:txBody>
          <a:bodyPr spcFirstLastPara="1" wrap="square" lIns="91425" tIns="45700" rIns="91425" bIns="45700" anchor="t" anchorCtr="0">
            <a:noAutofit/>
          </a:bodyPr>
          <a:lstStyle/>
          <a:p>
            <a:pPr marL="228600" indent="0">
              <a:spcBef>
                <a:spcPts val="0"/>
              </a:spcBef>
              <a:buNone/>
            </a:pPr>
            <a:r>
              <a:rPr lang="en-US" sz="2400" dirty="0"/>
              <a:t>In UN and IATG documents Range Management is covered in the</a:t>
            </a:r>
          </a:p>
          <a:p>
            <a:pPr marL="800100" indent="-571500">
              <a:spcBef>
                <a:spcPts val="0"/>
              </a:spcBef>
            </a:pPr>
            <a:endParaRPr lang="en-US" sz="2400" dirty="0"/>
          </a:p>
          <a:p>
            <a:pPr marL="685800">
              <a:spcBef>
                <a:spcPts val="0"/>
              </a:spcBef>
              <a:buSzPct val="100000"/>
              <a:buFont typeface="+mj-lt"/>
              <a:buAutoNum type="arabicPeriod"/>
            </a:pPr>
            <a:r>
              <a:rPr lang="en-US" sz="2400" dirty="0"/>
              <a:t>UN WAM Policy</a:t>
            </a:r>
          </a:p>
          <a:p>
            <a:pPr marL="228600" indent="0">
              <a:spcBef>
                <a:spcPts val="0"/>
              </a:spcBef>
              <a:buSzPct val="100000"/>
              <a:buNone/>
            </a:pPr>
            <a:endParaRPr lang="en-US" sz="2400" dirty="0"/>
          </a:p>
          <a:p>
            <a:pPr marL="685800">
              <a:spcBef>
                <a:spcPts val="0"/>
              </a:spcBef>
              <a:buSzPct val="100000"/>
              <a:buFont typeface="+mj-lt"/>
              <a:buAutoNum type="arabicPeriod" startAt="2"/>
            </a:pPr>
            <a:r>
              <a:rPr lang="en-US" sz="2400" dirty="0"/>
              <a:t>Manual on Ammunition Management Chapter 4: Expiration, Replenishment and Disposal of Ammunition</a:t>
            </a:r>
          </a:p>
          <a:p>
            <a:pPr marL="228600" indent="0">
              <a:spcBef>
                <a:spcPts val="0"/>
              </a:spcBef>
              <a:buSzPct val="100000"/>
              <a:buNone/>
            </a:pPr>
            <a:endParaRPr lang="en-US" sz="2400" dirty="0"/>
          </a:p>
          <a:p>
            <a:pPr marL="685800">
              <a:spcBef>
                <a:spcPts val="0"/>
              </a:spcBef>
              <a:buSzPct val="100000"/>
              <a:buFont typeface="+mj-lt"/>
              <a:buAutoNum type="arabicPeriod" startAt="3"/>
            </a:pPr>
            <a:r>
              <a:rPr lang="en-US" sz="2400" dirty="0"/>
              <a:t>IATG 10.10 </a:t>
            </a:r>
            <a:r>
              <a:rPr lang="en-US" sz="2400" dirty="0" err="1"/>
              <a:t>Demilitarisation</a:t>
            </a:r>
            <a:r>
              <a:rPr lang="en-US" sz="2400" dirty="0"/>
              <a:t>, destruction and logistic disposal of conventional ammunition  </a:t>
            </a:r>
          </a:p>
          <a:p>
            <a:pPr marL="685800">
              <a:spcBef>
                <a:spcPts val="0"/>
              </a:spcBef>
              <a:buSzPct val="100000"/>
              <a:buFont typeface="+mj-lt"/>
              <a:buAutoNum type="arabicPeriod" startAt="3"/>
            </a:pPr>
            <a:endParaRPr lang="en-US" sz="2400" dirty="0"/>
          </a:p>
          <a:p>
            <a:pPr marL="685800">
              <a:spcBef>
                <a:spcPts val="0"/>
              </a:spcBef>
              <a:buSzPct val="100000"/>
              <a:buFont typeface="+mj-lt"/>
              <a:buAutoNum type="arabicPeriod" startAt="3"/>
            </a:pPr>
            <a:r>
              <a:rPr lang="en-US" sz="2400" dirty="0"/>
              <a:t>UN COE Manual </a:t>
            </a:r>
          </a:p>
          <a:p>
            <a:pPr marL="800100" indent="-571500">
              <a:spcBef>
                <a:spcPts val="0"/>
              </a:spcBef>
            </a:pPr>
            <a:endParaRP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1. UN WAM Policy</a:t>
            </a:r>
            <a:endParaRPr sz="3200"/>
          </a:p>
        </p:txBody>
      </p:sp>
      <p:sp>
        <p:nvSpPr>
          <p:cNvPr id="100" name="Google Shape;100;p5"/>
          <p:cNvSpPr txBox="1">
            <a:spLocks noGrp="1"/>
          </p:cNvSpPr>
          <p:nvPr>
            <p:ph type="body" idx="1"/>
          </p:nvPr>
        </p:nvSpPr>
        <p:spPr>
          <a:xfrm>
            <a:off x="629841" y="1652954"/>
            <a:ext cx="7886699" cy="4536710"/>
          </a:xfrm>
          <a:prstGeom prst="rect">
            <a:avLst/>
          </a:prstGeom>
          <a:noFill/>
          <a:ln>
            <a:noFill/>
          </a:ln>
        </p:spPr>
        <p:txBody>
          <a:bodyPr spcFirstLastPara="1" wrap="square" lIns="91425" tIns="45700" rIns="91425" bIns="45700" anchor="t" anchorCtr="0">
            <a:noAutofit/>
          </a:bodyPr>
          <a:lstStyle/>
          <a:p>
            <a:pPr marL="571500" indent="-342900">
              <a:spcBef>
                <a:spcPts val="0"/>
              </a:spcBef>
              <a:buSzPct val="100000"/>
            </a:pPr>
            <a:r>
              <a:rPr lang="en-US" sz="2000" dirty="0"/>
              <a:t>The WAAB shall be responsible for providing advice on all WAM related aspects, with the exception of use of force.</a:t>
            </a:r>
          </a:p>
          <a:p>
            <a:pPr marL="571500" indent="-342900">
              <a:spcBef>
                <a:spcPts val="0"/>
              </a:spcBef>
              <a:buSzPct val="100000"/>
            </a:pPr>
            <a:endParaRPr lang="en-US" sz="2000" dirty="0"/>
          </a:p>
          <a:p>
            <a:pPr marL="571500" indent="-342900">
              <a:spcBef>
                <a:spcPts val="0"/>
              </a:spcBef>
              <a:buSzPct val="100000"/>
            </a:pPr>
            <a:r>
              <a:rPr lang="en-US" sz="2000" dirty="0"/>
              <a:t> The disposal of ammunition shall be in accordance with IATG 10.10. </a:t>
            </a:r>
          </a:p>
          <a:p>
            <a:pPr marL="571500" indent="-342900">
              <a:spcBef>
                <a:spcPts val="0"/>
              </a:spcBef>
              <a:buSzPct val="100000"/>
            </a:pPr>
            <a:endParaRPr lang="en-US" sz="2000" dirty="0"/>
          </a:p>
          <a:p>
            <a:pPr marL="571500" indent="-342900">
              <a:spcBef>
                <a:spcPts val="0"/>
              </a:spcBef>
              <a:buSzPct val="100000"/>
            </a:pPr>
            <a:r>
              <a:rPr lang="en-US" sz="2000" dirty="0"/>
              <a:t>Detailed procedures are included in the UNMAM, IATG, IMAS and UN COE manual. </a:t>
            </a:r>
          </a:p>
          <a:p>
            <a:pPr marL="571500" indent="-342900">
              <a:spcBef>
                <a:spcPts val="0"/>
              </a:spcBef>
              <a:buSzPct val="100000"/>
            </a:pPr>
            <a:endParaRPr lang="en-US" sz="2000" dirty="0"/>
          </a:p>
          <a:p>
            <a:pPr marL="571500" indent="-342900">
              <a:spcBef>
                <a:spcPts val="0"/>
              </a:spcBef>
              <a:buSzPct val="100000"/>
            </a:pPr>
            <a:endParaRPr lang="en-US" sz="2000" dirty="0"/>
          </a:p>
          <a:p>
            <a:pPr marL="571500" indent="-342900">
              <a:spcBef>
                <a:spcPts val="0"/>
              </a:spcBef>
            </a:pPr>
            <a:endParaRPr lang="en-US" sz="2000" dirty="0"/>
          </a:p>
          <a:p>
            <a:pPr marL="228600" indent="0">
              <a:spcBef>
                <a:spcPts val="0"/>
              </a:spcBef>
              <a:buNone/>
            </a:pPr>
            <a:endParaRPr lang="en-US" sz="2000" dirty="0"/>
          </a:p>
          <a:p>
            <a:pPr marL="800100" indent="-571500">
              <a:spcBef>
                <a:spcPts val="0"/>
              </a:spcBef>
            </a:pPr>
            <a:endParaRPr sz="2000" dirty="0"/>
          </a:p>
        </p:txBody>
      </p:sp>
      <p:pic>
        <p:nvPicPr>
          <p:cNvPr id="3" name="Picture 2">
            <a:extLst>
              <a:ext uri="{FF2B5EF4-FFF2-40B4-BE49-F238E27FC236}">
                <a16:creationId xmlns:a16="http://schemas.microsoft.com/office/drawing/2014/main" id="{B82C2299-FDD1-4A8B-9F5F-337C5BD38CA7}"/>
              </a:ext>
            </a:extLst>
          </p:cNvPr>
          <p:cNvPicPr>
            <a:picLocks noChangeAspect="1"/>
          </p:cNvPicPr>
          <p:nvPr/>
        </p:nvPicPr>
        <p:blipFill>
          <a:blip r:embed="rId3"/>
          <a:stretch>
            <a:fillRect/>
          </a:stretch>
        </p:blipFill>
        <p:spPr>
          <a:xfrm>
            <a:off x="1740482" y="3987429"/>
            <a:ext cx="2192326" cy="2051107"/>
          </a:xfrm>
          <a:prstGeom prst="rect">
            <a:avLst/>
          </a:prstGeom>
        </p:spPr>
      </p:pic>
      <p:pic>
        <p:nvPicPr>
          <p:cNvPr id="5" name="Picture 4">
            <a:extLst>
              <a:ext uri="{FF2B5EF4-FFF2-40B4-BE49-F238E27FC236}">
                <a16:creationId xmlns:a16="http://schemas.microsoft.com/office/drawing/2014/main" id="{2484FF69-4B19-4741-8482-8DDAAFA4A9CB}"/>
              </a:ext>
            </a:extLst>
          </p:cNvPr>
          <p:cNvPicPr>
            <a:picLocks noChangeAspect="1"/>
          </p:cNvPicPr>
          <p:nvPr/>
        </p:nvPicPr>
        <p:blipFill>
          <a:blip r:embed="rId4"/>
          <a:stretch>
            <a:fillRect/>
          </a:stretch>
        </p:blipFill>
        <p:spPr>
          <a:xfrm>
            <a:off x="5099138" y="3986680"/>
            <a:ext cx="2408747" cy="2202984"/>
          </a:xfrm>
          <a:prstGeom prst="rect">
            <a:avLst/>
          </a:prstGeom>
        </p:spPr>
      </p:pic>
    </p:spTree>
    <p:extLst>
      <p:ext uri="{BB962C8B-B14F-4D97-AF65-F5344CB8AC3E}">
        <p14:creationId xmlns:p14="http://schemas.microsoft.com/office/powerpoint/2010/main" val="2960966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2. Manual on Ammunition Management</a:t>
            </a:r>
            <a:endParaRPr sz="32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Early warning of expired ammunition during inspections</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Shelf life of ammunition determined by SATO</a:t>
            </a:r>
          </a:p>
          <a:p>
            <a:pPr marL="228600" indent="0">
              <a:spcBef>
                <a:spcPts val="0"/>
              </a:spcBef>
              <a:buSzPct val="100000"/>
              <a:buNone/>
            </a:pPr>
            <a:endParaRPr lang="en-US" sz="2000" dirty="0"/>
          </a:p>
          <a:p>
            <a:pPr marL="571500" indent="-342900">
              <a:spcBef>
                <a:spcPts val="0"/>
              </a:spcBef>
              <a:buSzPct val="100000"/>
              <a:buFont typeface="Arial" panose="020B0604020202020204" pitchFamily="34" charset="0"/>
              <a:buChar char="•"/>
            </a:pPr>
            <a:r>
              <a:rPr lang="en-US" sz="2000" dirty="0"/>
              <a:t>T/PCC’s will be notified about state of expiring ammunition through contingent commanders/ATOs</a:t>
            </a:r>
          </a:p>
          <a:p>
            <a:pPr marL="228600" indent="0">
              <a:spcBef>
                <a:spcPts val="0"/>
              </a:spcBef>
              <a:buSzPct val="100000"/>
              <a:buNone/>
            </a:pPr>
            <a:endParaRPr lang="en-US" sz="2000" dirty="0"/>
          </a:p>
          <a:p>
            <a:pPr marL="571500" indent="-342900">
              <a:spcBef>
                <a:spcPts val="0"/>
              </a:spcBef>
              <a:buSzPct val="100000"/>
              <a:buFont typeface="Arial" panose="020B0604020202020204" pitchFamily="34" charset="0"/>
              <a:buChar char="•"/>
            </a:pPr>
            <a:r>
              <a:rPr lang="en-US" sz="2000" dirty="0"/>
              <a:t>T/PCC has 6 months to take action</a:t>
            </a:r>
          </a:p>
          <a:p>
            <a:pPr marL="1028700" lvl="1" indent="-342900">
              <a:spcBef>
                <a:spcPts val="0"/>
              </a:spcBef>
              <a:buSzPct val="100000"/>
              <a:buFont typeface="Arial" panose="020B0604020202020204" pitchFamily="34" charset="0"/>
              <a:buChar char="•"/>
            </a:pPr>
            <a:r>
              <a:rPr lang="en-US" sz="2000" dirty="0"/>
              <a:t>Replenishment</a:t>
            </a:r>
          </a:p>
          <a:p>
            <a:pPr marL="1028700" lvl="1" indent="-342900">
              <a:spcBef>
                <a:spcPts val="0"/>
              </a:spcBef>
              <a:buSzPct val="100000"/>
              <a:buFont typeface="Arial" panose="020B0604020202020204" pitchFamily="34" charset="0"/>
              <a:buChar char="•"/>
            </a:pPr>
            <a:r>
              <a:rPr lang="en-US" sz="2000" dirty="0"/>
              <a:t>Extension of shelf life </a:t>
            </a:r>
          </a:p>
          <a:p>
            <a:pPr marL="685800" lvl="1" indent="0">
              <a:spcBef>
                <a:spcPts val="0"/>
              </a:spcBef>
              <a:buSzPct val="100000"/>
              <a:buNone/>
            </a:pPr>
            <a:endParaRPr lang="en-US" sz="2000" dirty="0"/>
          </a:p>
          <a:p>
            <a:pPr marL="571500" indent="-342900">
              <a:spcBef>
                <a:spcPts val="0"/>
              </a:spcBef>
              <a:buSzPct val="100000"/>
              <a:buFont typeface="Arial" panose="020B0604020202020204" pitchFamily="34" charset="0"/>
              <a:buChar char="•"/>
            </a:pPr>
            <a:r>
              <a:rPr lang="en-US" sz="2000" dirty="0"/>
              <a:t>If no action taken mission HQ will escalate the issue to UNHQ where it will be raised with the Permanent Mission. </a:t>
            </a:r>
          </a:p>
          <a:p>
            <a:pPr marL="800100" indent="-571500">
              <a:spcBef>
                <a:spcPts val="0"/>
              </a:spcBef>
            </a:pPr>
            <a:endParaRPr sz="2000" dirty="0"/>
          </a:p>
        </p:txBody>
      </p:sp>
    </p:spTree>
    <p:extLst>
      <p:ext uri="{BB962C8B-B14F-4D97-AF65-F5344CB8AC3E}">
        <p14:creationId xmlns:p14="http://schemas.microsoft.com/office/powerpoint/2010/main" val="2936320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2. Manual on Ammunition Management</a:t>
            </a:r>
            <a:endParaRPr sz="32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Processing replenishment / shelf life extension certificate of expiring ammunition</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Shelf life extension certificate may be requested from the T/PCC national technical authority (IATG 07.20)</a:t>
            </a:r>
          </a:p>
          <a:p>
            <a:pPr marL="228600" indent="0">
              <a:spcBef>
                <a:spcPts val="0"/>
              </a:spcBef>
              <a:buSzPct val="100000"/>
              <a:buNone/>
            </a:pPr>
            <a:endParaRPr lang="en-US" sz="2000" dirty="0"/>
          </a:p>
          <a:p>
            <a:pPr marL="571500" indent="-342900">
              <a:spcBef>
                <a:spcPts val="0"/>
              </a:spcBef>
              <a:buSzPct val="100000"/>
              <a:buFont typeface="Arial" panose="020B0604020202020204" pitchFamily="34" charset="0"/>
              <a:buChar char="•"/>
            </a:pPr>
            <a:r>
              <a:rPr lang="en-US" sz="2000" dirty="0"/>
              <a:t>T/PCC’s may be requested to replenish said ammunition </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Either option must be completed before expiration of ammunition and its subsequent disposal</a:t>
            </a:r>
          </a:p>
          <a:p>
            <a:pPr marL="228600" indent="0">
              <a:spcBef>
                <a:spcPts val="0"/>
              </a:spcBef>
              <a:buSzPct val="100000"/>
              <a:buNone/>
            </a:pPr>
            <a:endParaRPr lang="en-US" sz="2000" dirty="0"/>
          </a:p>
        </p:txBody>
      </p:sp>
    </p:spTree>
    <p:extLst>
      <p:ext uri="{BB962C8B-B14F-4D97-AF65-F5344CB8AC3E}">
        <p14:creationId xmlns:p14="http://schemas.microsoft.com/office/powerpoint/2010/main" val="3089384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629841" y="365126"/>
            <a:ext cx="7886700" cy="53168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200"/>
              <a:t>2. Manual on Ammunition Management</a:t>
            </a:r>
            <a:endParaRPr sz="3200"/>
          </a:p>
        </p:txBody>
      </p:sp>
      <p:sp>
        <p:nvSpPr>
          <p:cNvPr id="100" name="Google Shape;100;p5"/>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Replenishment of unserviceable ammunition</a:t>
            </a:r>
          </a:p>
          <a:p>
            <a:pPr marL="228600" indent="0">
              <a:spcBef>
                <a:spcPts val="0"/>
              </a:spcBef>
              <a:buSzPct val="100000"/>
              <a:buNone/>
            </a:pPr>
            <a:endParaRPr lang="en-US" sz="2000" dirty="0"/>
          </a:p>
          <a:p>
            <a:pPr marL="571500" indent="-342900">
              <a:spcBef>
                <a:spcPts val="0"/>
              </a:spcBef>
              <a:buSzPct val="100000"/>
            </a:pPr>
            <a:r>
              <a:rPr lang="en-US" sz="2000" dirty="0"/>
              <a:t>T/PCC’s to obtain clearance from SATO/COE Unit for processing replenishment</a:t>
            </a:r>
          </a:p>
          <a:p>
            <a:pPr marL="228600" indent="0">
              <a:spcBef>
                <a:spcPts val="0"/>
              </a:spcBef>
              <a:buSzPct val="100000"/>
              <a:buNone/>
            </a:pPr>
            <a:endParaRPr lang="en-US" sz="2000" dirty="0"/>
          </a:p>
          <a:p>
            <a:pPr marL="571500" indent="-342900">
              <a:spcBef>
                <a:spcPts val="0"/>
              </a:spcBef>
              <a:buSzPct val="100000"/>
            </a:pPr>
            <a:r>
              <a:rPr lang="en-US" sz="2000" dirty="0"/>
              <a:t>SATO/COE will check records of initial deployment to confirm that it had considerable shelf life remaining when deployed</a:t>
            </a:r>
          </a:p>
          <a:p>
            <a:pPr marL="571500" indent="-342900">
              <a:spcBef>
                <a:spcPts val="0"/>
              </a:spcBef>
              <a:buSzPct val="100000"/>
            </a:pPr>
            <a:endParaRPr lang="en-US" sz="2000" dirty="0"/>
          </a:p>
          <a:p>
            <a:pPr marL="571500" indent="-342900">
              <a:spcBef>
                <a:spcPts val="0"/>
              </a:spcBef>
              <a:buSzPct val="100000"/>
            </a:pPr>
            <a:r>
              <a:rPr lang="en-US" sz="2000" dirty="0"/>
              <a:t>Force/Police HQ will then recommend ammunition replenishment</a:t>
            </a:r>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4011467990"/>
      </p:ext>
    </p:extLst>
  </p:cSld>
  <p:clrMapOvr>
    <a:masterClrMapping/>
  </p:clrMapOvr>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0106AD-7E83-40DD-A3F9-763F768FD1C9}"/>
</file>

<file path=customXml/itemProps2.xml><?xml version="1.0" encoding="utf-8"?>
<ds:datastoreItem xmlns:ds="http://schemas.openxmlformats.org/officeDocument/2006/customXml" ds:itemID="{121D4F36-0501-4BD5-AD8E-B17E5A84F521}">
  <ds:schemaRefs>
    <ds:schemaRef ds:uri="http://schemas.microsoft.com/office/2006/documentManagement/types"/>
    <ds:schemaRef ds:uri="http://schemas.microsoft.com/office/2006/metadata/properties"/>
    <ds:schemaRef ds:uri="http://purl.org/dc/terms/"/>
    <ds:schemaRef ds:uri="http://purl.org/dc/elements/1.1/"/>
    <ds:schemaRef ds:uri="http://purl.org/dc/dcmitype/"/>
    <ds:schemaRef ds:uri="http://schemas.openxmlformats.org/package/2006/metadata/core-properties"/>
    <ds:schemaRef ds:uri="http://www.w3.org/XML/1998/namespace"/>
    <ds:schemaRef ds:uri="b56d6760-b380-4122-9876-28594ce256dd"/>
    <ds:schemaRef ds:uri="http://schemas.microsoft.com/office/infopath/2007/PartnerControls"/>
    <ds:schemaRef ds:uri="52653c9e-d874-4f93-8b61-023a65a31c40"/>
    <ds:schemaRef ds:uri="985ec44e-1bab-4c0b-9df0-6ba128686fc9"/>
    <ds:schemaRef ds:uri="db065248-edff-472c-af6e-a9abf8433378"/>
  </ds:schemaRefs>
</ds:datastoreItem>
</file>

<file path=customXml/itemProps3.xml><?xml version="1.0" encoding="utf-8"?>
<ds:datastoreItem xmlns:ds="http://schemas.openxmlformats.org/officeDocument/2006/customXml" ds:itemID="{E6D3F49D-B171-463C-A735-1279D9427E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1905</TotalTime>
  <Words>3302</Words>
  <Application>Microsoft Office PowerPoint</Application>
  <PresentationFormat>On-screen Show (4:3)</PresentationFormat>
  <Paragraphs>425</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Objective</vt:lpstr>
      <vt:lpstr>Lesson overview</vt:lpstr>
      <vt:lpstr>PowerPoint Presentation</vt:lpstr>
      <vt:lpstr>Guidance Documents</vt:lpstr>
      <vt:lpstr>1. UN WAM Policy</vt:lpstr>
      <vt:lpstr>2. Manual on Ammunition Management</vt:lpstr>
      <vt:lpstr>2. Manual on Ammunition Management</vt:lpstr>
      <vt:lpstr>2. Manual on Ammunition Management</vt:lpstr>
      <vt:lpstr>2. Manual on Ammunition Management</vt:lpstr>
      <vt:lpstr>2. Manual on Ammunition Management</vt:lpstr>
      <vt:lpstr>3. IATG 10.10 Demilitarisation, destruction and logistic disposal of conventional ammunition    </vt:lpstr>
      <vt:lpstr>PowerPoint Presentation</vt:lpstr>
      <vt:lpstr>Range Safety Board (Annex L to UNMAM)</vt:lpstr>
      <vt:lpstr>Frequency of Practice / Firing Training</vt:lpstr>
      <vt:lpstr>Frequency of Practice / Firing Training</vt:lpstr>
      <vt:lpstr>PowerPoint Presentation</vt:lpstr>
      <vt:lpstr>Conduct of Firing </vt:lpstr>
      <vt:lpstr>Range Closure - Removal of Lead Shots </vt:lpstr>
      <vt:lpstr>PowerPoint Presentation</vt:lpstr>
      <vt:lpstr>Demilitarisation and destruction technology and techniques </vt:lpstr>
      <vt:lpstr>Demilitarisation and destruction technology and techniques </vt:lpstr>
      <vt:lpstr>Layout of Disposal Site (pg 33) </vt:lpstr>
      <vt:lpstr>Control of Disposal Activity - participant activity  </vt:lpstr>
      <vt:lpstr>Demilitarisation and destruction technology and techniques </vt:lpstr>
      <vt:lpstr>PowerPoint Presentation</vt:lpstr>
      <vt:lpstr>Participant Exercise</vt:lpstr>
      <vt:lpstr>Participant Exercise</vt:lpstr>
      <vt:lpstr>Participant Exercise (Tips)</vt:lpstr>
      <vt:lpstr>Lesson overview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67</cp:revision>
  <dcterms:created xsi:type="dcterms:W3CDTF">2021-06-15T14:01:19Z</dcterms:created>
  <dcterms:modified xsi:type="dcterms:W3CDTF">2024-05-16T20:48:04Z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